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51"/>
  </p:notesMasterIdLst>
  <p:sldIdLst>
    <p:sldId id="256" r:id="rId2"/>
    <p:sldId id="257" r:id="rId3"/>
    <p:sldId id="298" r:id="rId4"/>
    <p:sldId id="310" r:id="rId5"/>
    <p:sldId id="299" r:id="rId6"/>
    <p:sldId id="300" r:id="rId7"/>
    <p:sldId id="311" r:id="rId8"/>
    <p:sldId id="316" r:id="rId9"/>
    <p:sldId id="266" r:id="rId10"/>
    <p:sldId id="267" r:id="rId11"/>
    <p:sldId id="275" r:id="rId12"/>
    <p:sldId id="312" r:id="rId13"/>
    <p:sldId id="269" r:id="rId14"/>
    <p:sldId id="295" r:id="rId15"/>
    <p:sldId id="282" r:id="rId16"/>
    <p:sldId id="283" r:id="rId17"/>
    <p:sldId id="306" r:id="rId18"/>
    <p:sldId id="301" r:id="rId19"/>
    <p:sldId id="276" r:id="rId20"/>
    <p:sldId id="313" r:id="rId21"/>
    <p:sldId id="314" r:id="rId22"/>
    <p:sldId id="302" r:id="rId23"/>
    <p:sldId id="307" r:id="rId24"/>
    <p:sldId id="308" r:id="rId25"/>
    <p:sldId id="309" r:id="rId26"/>
    <p:sldId id="270" r:id="rId27"/>
    <p:sldId id="278" r:id="rId28"/>
    <p:sldId id="277" r:id="rId29"/>
    <p:sldId id="303" r:id="rId30"/>
    <p:sldId id="279" r:id="rId31"/>
    <p:sldId id="317" r:id="rId32"/>
    <p:sldId id="305" r:id="rId33"/>
    <p:sldId id="315" r:id="rId34"/>
    <p:sldId id="304" r:id="rId35"/>
    <p:sldId id="273" r:id="rId36"/>
    <p:sldId id="274" r:id="rId37"/>
    <p:sldId id="280" r:id="rId38"/>
    <p:sldId id="284" r:id="rId39"/>
    <p:sldId id="290" r:id="rId40"/>
    <p:sldId id="285" r:id="rId41"/>
    <p:sldId id="286" r:id="rId42"/>
    <p:sldId id="287" r:id="rId43"/>
    <p:sldId id="288" r:id="rId44"/>
    <p:sldId id="289" r:id="rId45"/>
    <p:sldId id="291" r:id="rId46"/>
    <p:sldId id="292" r:id="rId47"/>
    <p:sldId id="319" r:id="rId48"/>
    <p:sldId id="320" r:id="rId49"/>
    <p:sldId id="31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4"/>
    <p:restoredTop sz="94698"/>
  </p:normalViewPr>
  <p:slideViewPr>
    <p:cSldViewPr snapToGrid="0" snapToObjects="1">
      <p:cViewPr>
        <p:scale>
          <a:sx n="66" d="100"/>
          <a:sy n="66" d="100"/>
        </p:scale>
        <p:origin x="632"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59DD1-2054-EB48-A4B5-16905E14BDB0}" type="datetimeFigureOut">
              <a:rPr lang="en-US" smtClean="0"/>
              <a:t>8/2/17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3C691-A63B-C84E-B83F-35F11F71F6D5}" type="slidenum">
              <a:rPr lang="en-US" smtClean="0"/>
              <a:t>‹#›</a:t>
            </a:fld>
            <a:endParaRPr lang="en-US"/>
          </a:p>
        </p:txBody>
      </p:sp>
    </p:spTree>
    <p:extLst>
      <p:ext uri="{BB962C8B-B14F-4D97-AF65-F5344CB8AC3E}">
        <p14:creationId xmlns:p14="http://schemas.microsoft.com/office/powerpoint/2010/main" val="60204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3C691-A63B-C84E-B83F-35F11F71F6D5}" type="slidenum">
              <a:rPr lang="en-US" smtClean="0"/>
              <a:t>2</a:t>
            </a:fld>
            <a:endParaRPr lang="en-US"/>
          </a:p>
        </p:txBody>
      </p:sp>
    </p:spTree>
    <p:extLst>
      <p:ext uri="{BB962C8B-B14F-4D97-AF65-F5344CB8AC3E}">
        <p14:creationId xmlns:p14="http://schemas.microsoft.com/office/powerpoint/2010/main" val="173557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3C691-A63B-C84E-B83F-35F11F71F6D5}" type="slidenum">
              <a:rPr lang="en-US" smtClean="0"/>
              <a:t>29</a:t>
            </a:fld>
            <a:endParaRPr lang="en-US"/>
          </a:p>
        </p:txBody>
      </p:sp>
    </p:spTree>
    <p:extLst>
      <p:ext uri="{BB962C8B-B14F-4D97-AF65-F5344CB8AC3E}">
        <p14:creationId xmlns:p14="http://schemas.microsoft.com/office/powerpoint/2010/main" val="50280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8/2/17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65840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park.adobe.com/video/zR5Y9" TargetMode="Externa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 Id="rId3" Type="http://schemas.openxmlformats.org/officeDocument/2006/relationships/image" Target="../media/image2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 Id="rId3" Type="http://schemas.openxmlformats.org/officeDocument/2006/relationships/image" Target="../media/image31.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344" y="374755"/>
            <a:ext cx="9961123" cy="2504632"/>
          </a:xfrm>
        </p:spPr>
        <p:txBody>
          <a:bodyPr>
            <a:noAutofit/>
          </a:bodyPr>
          <a:lstStyle/>
          <a:p>
            <a:pPr algn="ctr"/>
            <a:r>
              <a:rPr lang="en-US" sz="8800" b="1" dirty="0" smtClean="0">
                <a:solidFill>
                  <a:schemeClr val="tx2"/>
                </a:solidFill>
              </a:rPr>
              <a:t/>
            </a:r>
            <a:br>
              <a:rPr lang="en-US" sz="8800" b="1" dirty="0" smtClean="0">
                <a:solidFill>
                  <a:schemeClr val="tx2"/>
                </a:solidFill>
              </a:rPr>
            </a:br>
            <a:r>
              <a:rPr lang="en-US" sz="8800" b="1" dirty="0" smtClean="0">
                <a:solidFill>
                  <a:schemeClr val="tx2"/>
                </a:solidFill>
              </a:rPr>
              <a:t>  P</a:t>
            </a:r>
            <a:r>
              <a:rPr lang="en-US" sz="8800" b="1" dirty="0" smtClean="0">
                <a:solidFill>
                  <a:schemeClr val="tx2"/>
                </a:solidFill>
              </a:rPr>
              <a:t>eer Tutor </a:t>
            </a:r>
            <a:r>
              <a:rPr lang="en-US" sz="8800" b="1" dirty="0" smtClean="0">
                <a:solidFill>
                  <a:schemeClr val="tx2"/>
                </a:solidFill>
              </a:rPr>
              <a:t>T</a:t>
            </a:r>
            <a:r>
              <a:rPr lang="en-US" sz="8800" b="1" dirty="0" smtClean="0">
                <a:solidFill>
                  <a:schemeClr val="tx2"/>
                </a:solidFill>
              </a:rPr>
              <a:t>raining</a:t>
            </a:r>
            <a:r>
              <a:rPr lang="en-US" sz="8800" b="1" dirty="0" smtClean="0">
                <a:solidFill>
                  <a:schemeClr val="tx2"/>
                </a:solidFill>
              </a:rPr>
              <a:t/>
            </a:r>
            <a:br>
              <a:rPr lang="en-US" sz="8800" b="1" dirty="0" smtClean="0">
                <a:solidFill>
                  <a:schemeClr val="tx2"/>
                </a:solidFill>
              </a:rPr>
            </a:br>
            <a:r>
              <a:rPr lang="en-US" sz="4800" b="1" dirty="0" smtClean="0">
                <a:solidFill>
                  <a:schemeClr val="tx2"/>
                </a:solidFill>
              </a:rPr>
              <a:t>Frontier Middle School</a:t>
            </a:r>
            <a:endParaRPr lang="en-US" sz="4800" b="1" dirty="0">
              <a:solidFill>
                <a:schemeClr val="tx2"/>
              </a:solidFill>
            </a:endParaRPr>
          </a:p>
        </p:txBody>
      </p:sp>
      <p:sp>
        <p:nvSpPr>
          <p:cNvPr id="3" name="Subtitle 2"/>
          <p:cNvSpPr>
            <a:spLocks noGrp="1"/>
          </p:cNvSpPr>
          <p:nvPr>
            <p:ph type="subTitle" idx="1"/>
          </p:nvPr>
        </p:nvSpPr>
        <p:spPr>
          <a:xfrm>
            <a:off x="1371600" y="3837482"/>
            <a:ext cx="9448800" cy="1034322"/>
          </a:xfrm>
        </p:spPr>
        <p:txBody>
          <a:bodyPr>
            <a:noAutofit/>
          </a:bodyPr>
          <a:lstStyle/>
          <a:p>
            <a:endParaRPr lang="en-US" sz="2800" dirty="0" smtClean="0">
              <a:solidFill>
                <a:schemeClr val="accent6">
                  <a:lumMod val="40000"/>
                  <a:lumOff val="60000"/>
                </a:schemeClr>
              </a:solidFill>
            </a:endParaRPr>
          </a:p>
        </p:txBody>
      </p:sp>
      <p:pic>
        <p:nvPicPr>
          <p:cNvPr id="7" name="Picture 6"/>
          <p:cNvPicPr>
            <a:picLocks noChangeAspect="1"/>
          </p:cNvPicPr>
          <p:nvPr/>
        </p:nvPicPr>
        <p:blipFill>
          <a:blip r:embed="rId2"/>
          <a:stretch>
            <a:fillRect/>
          </a:stretch>
        </p:blipFill>
        <p:spPr>
          <a:xfrm>
            <a:off x="4334785" y="3032834"/>
            <a:ext cx="4910239" cy="3677940"/>
          </a:xfrm>
          <a:prstGeom prst="rect">
            <a:avLst/>
          </a:prstGeom>
        </p:spPr>
      </p:pic>
    </p:spTree>
    <p:extLst>
      <p:ext uri="{BB962C8B-B14F-4D97-AF65-F5344CB8AC3E}">
        <p14:creationId xmlns:p14="http://schemas.microsoft.com/office/powerpoint/2010/main" val="37060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4775"/>
            <a:ext cx="12192000" cy="1259174"/>
          </a:xfrm>
        </p:spPr>
        <p:txBody>
          <a:bodyPr>
            <a:normAutofit/>
          </a:bodyPr>
          <a:lstStyle/>
          <a:p>
            <a:pPr algn="ctr"/>
            <a:r>
              <a:rPr lang="en-US" sz="6000" b="1" dirty="0" smtClean="0">
                <a:solidFill>
                  <a:schemeClr val="tx2"/>
                </a:solidFill>
              </a:rPr>
              <a:t>GIVE GOOD DIRECTIONS</a:t>
            </a:r>
            <a:endParaRPr lang="en-US" sz="6000" b="1" dirty="0">
              <a:solidFill>
                <a:schemeClr val="tx2"/>
              </a:solidFill>
            </a:endParaRPr>
          </a:p>
        </p:txBody>
      </p:sp>
      <p:sp>
        <p:nvSpPr>
          <p:cNvPr id="3" name="Content Placeholder 2"/>
          <p:cNvSpPr>
            <a:spLocks noGrp="1"/>
          </p:cNvSpPr>
          <p:nvPr>
            <p:ph idx="1"/>
          </p:nvPr>
        </p:nvSpPr>
        <p:spPr>
          <a:xfrm>
            <a:off x="2081718" y="1843790"/>
            <a:ext cx="10110281" cy="5014210"/>
          </a:xfrm>
        </p:spPr>
        <p:txBody>
          <a:bodyPr>
            <a:normAutofit fontScale="85000" lnSpcReduction="10000"/>
          </a:bodyPr>
          <a:lstStyle/>
          <a:p>
            <a:r>
              <a:rPr lang="en-US" sz="2400" b="1" dirty="0" smtClean="0">
                <a:solidFill>
                  <a:schemeClr val="tx2"/>
                </a:solidFill>
              </a:rPr>
              <a:t>Give a STATEMENT, not a </a:t>
            </a:r>
            <a:r>
              <a:rPr lang="en-US" sz="2400" b="1" dirty="0" smtClean="0">
                <a:solidFill>
                  <a:schemeClr val="tx2"/>
                </a:solidFill>
              </a:rPr>
              <a:t>question</a:t>
            </a:r>
            <a:endParaRPr lang="en-US" sz="2400" b="1" dirty="0" smtClean="0">
              <a:solidFill>
                <a:schemeClr val="tx2"/>
              </a:solidFill>
            </a:endParaRPr>
          </a:p>
          <a:p>
            <a:r>
              <a:rPr lang="en-US" sz="1800" dirty="0" smtClean="0"/>
              <a:t>           SAY</a:t>
            </a:r>
            <a:r>
              <a:rPr lang="en-US" sz="1800" dirty="0" smtClean="0"/>
              <a:t>:  </a:t>
            </a:r>
            <a:r>
              <a:rPr lang="en-US" sz="1800" dirty="0" smtClean="0"/>
              <a:t>“Stand up, please</a:t>
            </a:r>
            <a:r>
              <a:rPr lang="en-US" sz="1800" dirty="0" smtClean="0"/>
              <a:t>.”</a:t>
            </a:r>
          </a:p>
          <a:p>
            <a:r>
              <a:rPr lang="en-US" sz="1800" dirty="0" smtClean="0"/>
              <a:t>           NOT:  </a:t>
            </a:r>
            <a:r>
              <a:rPr lang="en-US" sz="1800" dirty="0"/>
              <a:t>“Will you stand up</a:t>
            </a:r>
            <a:r>
              <a:rPr lang="en-US" sz="1800" dirty="0" smtClean="0"/>
              <a:t>?” or ‘Would you like to stand up?”</a:t>
            </a:r>
            <a:endParaRPr lang="en-US" sz="1800" dirty="0" smtClean="0"/>
          </a:p>
          <a:p>
            <a:endParaRPr lang="en-US" sz="1800" dirty="0" smtClean="0"/>
          </a:p>
          <a:p>
            <a:endParaRPr lang="en-US" sz="1800" dirty="0"/>
          </a:p>
          <a:p>
            <a:r>
              <a:rPr lang="en-US" sz="2400" b="1" dirty="0" smtClean="0">
                <a:solidFill>
                  <a:schemeClr val="tx2"/>
                </a:solidFill>
              </a:rPr>
              <a:t>Say what you WANT THEM TO DO, not what you don’t want them to do</a:t>
            </a:r>
          </a:p>
          <a:p>
            <a:r>
              <a:rPr lang="en-US" sz="1800" dirty="0" smtClean="0">
                <a:solidFill>
                  <a:schemeClr val="tx2"/>
                </a:solidFill>
              </a:rPr>
              <a:t>            SAY:</a:t>
            </a:r>
            <a:r>
              <a:rPr lang="en-US" sz="1800" dirty="0" smtClean="0">
                <a:solidFill>
                  <a:schemeClr val="tx2"/>
                </a:solidFill>
              </a:rPr>
              <a:t>  </a:t>
            </a:r>
            <a:r>
              <a:rPr lang="en-US" sz="1800" dirty="0" smtClean="0">
                <a:solidFill>
                  <a:schemeClr val="tx2"/>
                </a:solidFill>
              </a:rPr>
              <a:t>“Walk, Please”  or  “Keep </a:t>
            </a:r>
            <a:r>
              <a:rPr lang="en-US" sz="1800" dirty="0" smtClean="0">
                <a:solidFill>
                  <a:schemeClr val="tx2"/>
                </a:solidFill>
              </a:rPr>
              <a:t>hands to self”</a:t>
            </a:r>
          </a:p>
          <a:p>
            <a:r>
              <a:rPr lang="en-US" sz="1800" dirty="0" smtClean="0">
                <a:solidFill>
                  <a:schemeClr val="tx2"/>
                </a:solidFill>
              </a:rPr>
              <a:t>            NOT:  </a:t>
            </a:r>
            <a:r>
              <a:rPr lang="en-US" sz="1800" dirty="0">
                <a:solidFill>
                  <a:schemeClr val="tx2"/>
                </a:solidFill>
              </a:rPr>
              <a:t>“Don’t run!”  or  “Stop </a:t>
            </a:r>
            <a:r>
              <a:rPr lang="en-US" sz="1800" dirty="0" smtClean="0">
                <a:solidFill>
                  <a:schemeClr val="tx2"/>
                </a:solidFill>
              </a:rPr>
              <a:t>touching me!”</a:t>
            </a:r>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r>
              <a:rPr lang="en-US" sz="2400" b="1" dirty="0" smtClean="0">
                <a:solidFill>
                  <a:schemeClr val="tx2"/>
                </a:solidFill>
              </a:rPr>
              <a:t>Keep your direction SHORT and CONCISE</a:t>
            </a:r>
          </a:p>
          <a:p>
            <a:r>
              <a:rPr lang="en-US" sz="1800" dirty="0"/>
              <a:t> </a:t>
            </a:r>
            <a:r>
              <a:rPr lang="en-US" sz="1800" dirty="0" smtClean="0"/>
              <a:t> </a:t>
            </a:r>
            <a:r>
              <a:rPr lang="en-US" sz="1800" dirty="0" smtClean="0"/>
              <a:t>SAY</a:t>
            </a:r>
            <a:r>
              <a:rPr lang="en-US" sz="1800" dirty="0"/>
              <a:t>:  “Bobby, sit down.” </a:t>
            </a:r>
            <a:endParaRPr lang="en-US" sz="1800" dirty="0" smtClean="0"/>
          </a:p>
          <a:p>
            <a:r>
              <a:rPr lang="en-US" sz="1800" dirty="0" smtClean="0"/>
              <a:t> NOT</a:t>
            </a:r>
            <a:r>
              <a:rPr lang="en-US" sz="1800" dirty="0" smtClean="0"/>
              <a:t>:   </a:t>
            </a:r>
            <a:r>
              <a:rPr lang="en-US" sz="1800" dirty="0" smtClean="0"/>
              <a:t>“Bobby, sit down right now because we need to start our work before it gets too late.”  </a:t>
            </a:r>
            <a:r>
              <a:rPr lang="en-US" sz="1800" i="1" dirty="0" smtClean="0"/>
              <a:t>(too many words can </a:t>
            </a:r>
            <a:r>
              <a:rPr lang="en-US" sz="1800" i="1" dirty="0" smtClean="0"/>
              <a:t>                      confuse </a:t>
            </a:r>
            <a:r>
              <a:rPr lang="en-US" sz="1800" i="1" dirty="0" smtClean="0"/>
              <a:t>our students.  Please make sure to break down your directions into short </a:t>
            </a:r>
            <a:r>
              <a:rPr lang="en-US" sz="1800" i="1" dirty="0" smtClean="0"/>
              <a:t>steps</a:t>
            </a:r>
            <a:r>
              <a:rPr lang="en-US" sz="1800" i="1" dirty="0"/>
              <a:t>.</a:t>
            </a:r>
            <a:r>
              <a:rPr lang="en-US" sz="1800" i="1" dirty="0" smtClean="0"/>
              <a:t>) </a:t>
            </a:r>
            <a:endParaRPr lang="en-US" sz="1800" i="1" dirty="0" smtClean="0"/>
          </a:p>
          <a:p>
            <a:r>
              <a:rPr lang="en-US" sz="1800" i="1" dirty="0"/>
              <a:t> </a:t>
            </a:r>
            <a:r>
              <a:rPr lang="en-US" sz="1800" i="1" dirty="0" smtClean="0"/>
              <a:t>          </a:t>
            </a:r>
            <a:endParaRPr lang="en-US" sz="1900" dirty="0" smtClean="0"/>
          </a:p>
        </p:txBody>
      </p:sp>
      <p:pic>
        <p:nvPicPr>
          <p:cNvPr id="4" name="Picture 3"/>
          <p:cNvPicPr>
            <a:picLocks noChangeAspect="1"/>
          </p:cNvPicPr>
          <p:nvPr/>
        </p:nvPicPr>
        <p:blipFill>
          <a:blip r:embed="rId2"/>
          <a:stretch>
            <a:fillRect/>
          </a:stretch>
        </p:blipFill>
        <p:spPr>
          <a:xfrm>
            <a:off x="8960142" y="1396317"/>
            <a:ext cx="2557407" cy="1950396"/>
          </a:xfrm>
          <a:prstGeom prst="rect">
            <a:avLst/>
          </a:prstGeom>
        </p:spPr>
      </p:pic>
    </p:spTree>
    <p:extLst>
      <p:ext uri="{BB962C8B-B14F-4D97-AF65-F5344CB8AC3E}">
        <p14:creationId xmlns:p14="http://schemas.microsoft.com/office/powerpoint/2010/main" val="2091819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9" dur="500"/>
                                        <p:tgtEl>
                                          <p:spTgt spid="3">
                                            <p:txEl>
                                              <p:pRg st="10" end="1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2" dur="500"/>
                                        <p:tgtEl>
                                          <p:spTgt spid="3">
                                            <p:txEl>
                                              <p:pRg st="11" end="11"/>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5" dur="500"/>
                                        <p:tgtEl>
                                          <p:spTgt spid="3">
                                            <p:txEl>
                                              <p:pRg st="12" end="12"/>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373"/>
            <a:ext cx="12192000" cy="1293028"/>
          </a:xfrm>
        </p:spPr>
        <p:txBody>
          <a:bodyPr>
            <a:normAutofit/>
          </a:bodyPr>
          <a:lstStyle/>
          <a:p>
            <a:pPr algn="ctr"/>
            <a:endParaRPr lang="en-US" sz="6000" b="1" dirty="0">
              <a:solidFill>
                <a:srgbClr val="00B0F0"/>
              </a:solidFill>
            </a:endParaRPr>
          </a:p>
        </p:txBody>
      </p:sp>
      <p:sp>
        <p:nvSpPr>
          <p:cNvPr id="3" name="Content Placeholder 2"/>
          <p:cNvSpPr>
            <a:spLocks noGrp="1"/>
          </p:cNvSpPr>
          <p:nvPr>
            <p:ph idx="1"/>
          </p:nvPr>
        </p:nvSpPr>
        <p:spPr>
          <a:xfrm>
            <a:off x="2159540" y="0"/>
            <a:ext cx="10032460" cy="6858000"/>
          </a:xfrm>
        </p:spPr>
        <p:txBody>
          <a:bodyPr>
            <a:normAutofit/>
          </a:bodyPr>
          <a:lstStyle/>
          <a:p>
            <a:r>
              <a:rPr lang="en-US" sz="2600" b="1" dirty="0" smtClean="0">
                <a:solidFill>
                  <a:schemeClr val="tx2"/>
                </a:solidFill>
              </a:rPr>
              <a:t>Always START a direction with the student’s FIRST NAME</a:t>
            </a:r>
          </a:p>
          <a:p>
            <a:r>
              <a:rPr lang="en-US" sz="1900" b="1" dirty="0" smtClean="0">
                <a:solidFill>
                  <a:schemeClr val="tx2"/>
                </a:solidFill>
              </a:rPr>
              <a:t>*** This will get their attention right away***</a:t>
            </a:r>
            <a:endParaRPr lang="en-US" sz="1900" b="1" dirty="0">
              <a:solidFill>
                <a:schemeClr val="tx2"/>
              </a:solidFill>
            </a:endParaRPr>
          </a:p>
          <a:p>
            <a:r>
              <a:rPr lang="en-US" sz="1900" dirty="0" smtClean="0">
                <a:solidFill>
                  <a:schemeClr val="tx2"/>
                </a:solidFill>
              </a:rPr>
              <a:t>         SAY</a:t>
            </a:r>
            <a:r>
              <a:rPr lang="en-US" sz="1900" dirty="0" smtClean="0">
                <a:solidFill>
                  <a:schemeClr val="tx2"/>
                </a:solidFill>
              </a:rPr>
              <a:t>:  </a:t>
            </a:r>
            <a:r>
              <a:rPr lang="en-US" sz="1900" dirty="0" smtClean="0">
                <a:solidFill>
                  <a:schemeClr val="tx2"/>
                </a:solidFill>
              </a:rPr>
              <a:t>“Danny, sit in your seat</a:t>
            </a:r>
            <a:r>
              <a:rPr lang="en-US" sz="1900" dirty="0" smtClean="0">
                <a:solidFill>
                  <a:schemeClr val="tx2"/>
                </a:solidFill>
              </a:rPr>
              <a:t>.”</a:t>
            </a:r>
          </a:p>
          <a:p>
            <a:r>
              <a:rPr lang="en-US" sz="1900" dirty="0" smtClean="0">
                <a:solidFill>
                  <a:schemeClr val="tx2"/>
                </a:solidFill>
              </a:rPr>
              <a:t>         NOT</a:t>
            </a:r>
            <a:r>
              <a:rPr lang="en-US" sz="1900" dirty="0">
                <a:solidFill>
                  <a:schemeClr val="tx2"/>
                </a:solidFill>
              </a:rPr>
              <a:t>:  “Sit in your seat.”</a:t>
            </a:r>
          </a:p>
          <a:p>
            <a:endParaRPr lang="en-US" sz="2400" dirty="0">
              <a:solidFill>
                <a:schemeClr val="tx2"/>
              </a:solidFill>
            </a:endParaRPr>
          </a:p>
          <a:p>
            <a:r>
              <a:rPr lang="en-US" sz="2600" b="1" dirty="0" smtClean="0">
                <a:solidFill>
                  <a:schemeClr val="tx2"/>
                </a:solidFill>
              </a:rPr>
              <a:t>Use a LOWER and FIRM voice when giving a direction.</a:t>
            </a:r>
            <a:endParaRPr lang="en-US" sz="2600" b="1" dirty="0">
              <a:solidFill>
                <a:schemeClr val="tx2"/>
              </a:solidFill>
            </a:endParaRPr>
          </a:p>
          <a:p>
            <a:r>
              <a:rPr lang="en-US" sz="1800" dirty="0" smtClean="0">
                <a:solidFill>
                  <a:schemeClr val="tx2"/>
                </a:solidFill>
              </a:rPr>
              <a:t>Talk in a low, calm voice.</a:t>
            </a:r>
          </a:p>
          <a:p>
            <a:r>
              <a:rPr lang="en-US" sz="1800" dirty="0" smtClean="0">
                <a:solidFill>
                  <a:schemeClr val="tx2"/>
                </a:solidFill>
              </a:rPr>
              <a:t>Do not show emotion or yell.</a:t>
            </a:r>
          </a:p>
          <a:p>
            <a:r>
              <a:rPr lang="en-US" sz="1800" dirty="0" smtClean="0">
                <a:solidFill>
                  <a:schemeClr val="tx2"/>
                </a:solidFill>
              </a:rPr>
              <a:t>Speak slowly and give them time to understand.</a:t>
            </a:r>
          </a:p>
          <a:p>
            <a:r>
              <a:rPr lang="en-US" sz="1800" dirty="0" smtClean="0">
                <a:solidFill>
                  <a:schemeClr val="tx2"/>
                </a:solidFill>
              </a:rPr>
              <a:t>Give process time before repeating yourself.</a:t>
            </a:r>
            <a:endParaRPr lang="en-US" sz="1800" dirty="0">
              <a:solidFill>
                <a:schemeClr val="tx2"/>
              </a:solidFill>
            </a:endParaRPr>
          </a:p>
          <a:p>
            <a:endParaRPr lang="en-US" sz="2400" dirty="0">
              <a:solidFill>
                <a:schemeClr val="tx2"/>
              </a:solidFill>
            </a:endParaRPr>
          </a:p>
          <a:p>
            <a:r>
              <a:rPr lang="en-US" sz="2600" b="1" dirty="0" smtClean="0">
                <a:solidFill>
                  <a:schemeClr val="tx2"/>
                </a:solidFill>
              </a:rPr>
              <a:t>Be within 3 feet of them when giving directions.</a:t>
            </a:r>
          </a:p>
          <a:p>
            <a:r>
              <a:rPr lang="en-US" sz="2400" dirty="0" smtClean="0">
                <a:solidFill>
                  <a:schemeClr val="tx2"/>
                </a:solidFill>
              </a:rPr>
              <a:t> </a:t>
            </a:r>
            <a:r>
              <a:rPr lang="en-US" sz="1800" dirty="0" smtClean="0">
                <a:solidFill>
                  <a:schemeClr val="tx2"/>
                </a:solidFill>
              </a:rPr>
              <a:t>Stand in close proximity to student.  Don’t shout directions from far away.</a:t>
            </a:r>
            <a:endParaRPr lang="en-US" sz="1800" dirty="0">
              <a:solidFill>
                <a:schemeClr val="tx2"/>
              </a:solidFill>
            </a:endParaRPr>
          </a:p>
        </p:txBody>
      </p:sp>
      <p:pic>
        <p:nvPicPr>
          <p:cNvPr id="4" name="Picture 3"/>
          <p:cNvPicPr>
            <a:picLocks noChangeAspect="1"/>
          </p:cNvPicPr>
          <p:nvPr/>
        </p:nvPicPr>
        <p:blipFill>
          <a:blip r:embed="rId2"/>
          <a:stretch>
            <a:fillRect/>
          </a:stretch>
        </p:blipFill>
        <p:spPr>
          <a:xfrm>
            <a:off x="9070078" y="3381334"/>
            <a:ext cx="2486382" cy="1907168"/>
          </a:xfrm>
          <a:prstGeom prst="rect">
            <a:avLst/>
          </a:prstGeom>
        </p:spPr>
      </p:pic>
    </p:spTree>
    <p:extLst>
      <p:ext uri="{BB962C8B-B14F-4D97-AF65-F5344CB8AC3E}">
        <p14:creationId xmlns:p14="http://schemas.microsoft.com/office/powerpoint/2010/main" val="1254692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heckerboard(across)">
                                      <p:cBhvr>
                                        <p:cTn id="30" dur="500"/>
                                        <p:tgtEl>
                                          <p:spTgt spid="3">
                                            <p:txEl>
                                              <p:pRg st="8" end="8"/>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checkerboard(across)">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8" dur="500"/>
                                        <p:tgtEl>
                                          <p:spTgt spid="3">
                                            <p:txEl>
                                              <p:pRg st="11" end="11"/>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972766"/>
          </a:xfrm>
        </p:spPr>
        <p:txBody>
          <a:bodyPr>
            <a:normAutofit/>
          </a:bodyPr>
          <a:lstStyle/>
          <a:p>
            <a:r>
              <a:rPr lang="en-US" sz="5400" b="1" dirty="0" smtClean="0"/>
              <a:t>PRECISION REQUESTS</a:t>
            </a:r>
            <a:endParaRPr lang="en-US" sz="5400"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8162" y="972766"/>
            <a:ext cx="11809109" cy="5700407"/>
          </a:xfrm>
          <a:prstGeom prst="rect">
            <a:avLst/>
          </a:prstGeom>
        </p:spPr>
      </p:pic>
    </p:spTree>
    <p:extLst>
      <p:ext uri="{BB962C8B-B14F-4D97-AF65-F5344CB8AC3E}">
        <p14:creationId xmlns:p14="http://schemas.microsoft.com/office/powerpoint/2010/main" val="2113757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4774"/>
            <a:ext cx="12192000" cy="1214203"/>
          </a:xfrm>
        </p:spPr>
        <p:txBody>
          <a:bodyPr>
            <a:normAutofit/>
          </a:bodyPr>
          <a:lstStyle/>
          <a:p>
            <a:pPr algn="ctr"/>
            <a:r>
              <a:rPr lang="en-US" sz="6000" b="1" dirty="0" smtClean="0">
                <a:solidFill>
                  <a:schemeClr val="tx2"/>
                </a:solidFill>
              </a:rPr>
              <a:t>COMMUNICATION</a:t>
            </a:r>
            <a:endParaRPr lang="en-US" sz="6000" b="1" dirty="0">
              <a:solidFill>
                <a:schemeClr val="tx2"/>
              </a:solidFill>
            </a:endParaRPr>
          </a:p>
        </p:txBody>
      </p:sp>
      <p:sp>
        <p:nvSpPr>
          <p:cNvPr id="3" name="Content Placeholder 2"/>
          <p:cNvSpPr>
            <a:spLocks noGrp="1"/>
          </p:cNvSpPr>
          <p:nvPr>
            <p:ph idx="1"/>
          </p:nvPr>
        </p:nvSpPr>
        <p:spPr>
          <a:xfrm>
            <a:off x="2256817" y="2198452"/>
            <a:ext cx="9935182" cy="4659548"/>
          </a:xfrm>
        </p:spPr>
        <p:txBody>
          <a:bodyPr>
            <a:normAutofit fontScale="47500" lnSpcReduction="20000"/>
          </a:bodyPr>
          <a:lstStyle/>
          <a:p>
            <a:r>
              <a:rPr lang="en-US" sz="5100" dirty="0" smtClean="0"/>
              <a:t>Talk to the life skills students the same as you would talk to your friends</a:t>
            </a:r>
            <a:r>
              <a:rPr lang="en-US" sz="5100" dirty="0" smtClean="0"/>
              <a:t>.</a:t>
            </a:r>
          </a:p>
          <a:p>
            <a:endParaRPr lang="en-US" sz="5100" dirty="0" smtClean="0"/>
          </a:p>
          <a:p>
            <a:r>
              <a:rPr lang="en-US" sz="5100" dirty="0" smtClean="0"/>
              <a:t>Don’t talk to our students like they are little kids.</a:t>
            </a:r>
          </a:p>
          <a:p>
            <a:endParaRPr lang="en-US" sz="5100" dirty="0" smtClean="0"/>
          </a:p>
          <a:p>
            <a:r>
              <a:rPr lang="en-US" sz="5100" dirty="0"/>
              <a:t>Don’t forget that our students are the same age as you are.  Talk to them how you’d want to be talked to</a:t>
            </a:r>
            <a:r>
              <a:rPr lang="en-US" sz="5100" dirty="0" smtClean="0"/>
              <a:t>.</a:t>
            </a:r>
          </a:p>
          <a:p>
            <a:endParaRPr lang="en-US" sz="5100" dirty="0" smtClean="0"/>
          </a:p>
          <a:p>
            <a:r>
              <a:rPr lang="en-US" sz="5100" dirty="0"/>
              <a:t>Make sure to talk slowly and give them enough time to process what you are saying</a:t>
            </a:r>
            <a:r>
              <a:rPr lang="en-US" sz="5100" dirty="0" smtClean="0"/>
              <a:t>.</a:t>
            </a:r>
          </a:p>
          <a:p>
            <a:endParaRPr lang="en-US" sz="5100" dirty="0"/>
          </a:p>
          <a:p>
            <a:r>
              <a:rPr lang="en-US" sz="5100" dirty="0"/>
              <a:t>Listen to them!  Take the time to </a:t>
            </a:r>
            <a:r>
              <a:rPr lang="en-US" sz="5100" dirty="0" smtClean="0"/>
              <a:t>get to know </a:t>
            </a:r>
            <a:r>
              <a:rPr lang="en-US" sz="5100" dirty="0"/>
              <a:t>them.</a:t>
            </a:r>
          </a:p>
          <a:p>
            <a:endParaRPr lang="en-US" sz="3200" dirty="0"/>
          </a:p>
          <a:p>
            <a:endParaRPr lang="en-US" sz="3200" dirty="0"/>
          </a:p>
          <a:p>
            <a:endParaRPr lang="en-US" sz="3200" dirty="0" smtClean="0"/>
          </a:p>
        </p:txBody>
      </p:sp>
      <p:pic>
        <p:nvPicPr>
          <p:cNvPr id="5" name="Picture 4"/>
          <p:cNvPicPr>
            <a:picLocks noChangeAspect="1"/>
          </p:cNvPicPr>
          <p:nvPr/>
        </p:nvPicPr>
        <p:blipFill>
          <a:blip r:embed="rId2"/>
          <a:stretch>
            <a:fillRect/>
          </a:stretch>
        </p:blipFill>
        <p:spPr>
          <a:xfrm>
            <a:off x="9499551" y="344774"/>
            <a:ext cx="2061462" cy="1419123"/>
          </a:xfrm>
          <a:prstGeom prst="rect">
            <a:avLst/>
          </a:prstGeom>
        </p:spPr>
      </p:pic>
    </p:spTree>
    <p:extLst>
      <p:ext uri="{BB962C8B-B14F-4D97-AF65-F5344CB8AC3E}">
        <p14:creationId xmlns:p14="http://schemas.microsoft.com/office/powerpoint/2010/main" val="672701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655865"/>
          </a:xfrm>
        </p:spPr>
        <p:txBody>
          <a:bodyPr>
            <a:normAutofit fontScale="90000"/>
          </a:bodyPr>
          <a:lstStyle/>
          <a:p>
            <a:endParaRPr lang="en-US" dirty="0"/>
          </a:p>
        </p:txBody>
      </p:sp>
      <p:sp>
        <p:nvSpPr>
          <p:cNvPr id="3" name="Content Placeholder 2"/>
          <p:cNvSpPr>
            <a:spLocks noGrp="1"/>
          </p:cNvSpPr>
          <p:nvPr>
            <p:ph idx="1"/>
          </p:nvPr>
        </p:nvSpPr>
        <p:spPr>
          <a:xfrm>
            <a:off x="2587557" y="3409484"/>
            <a:ext cx="9604442" cy="3448515"/>
          </a:xfrm>
        </p:spPr>
        <p:txBody>
          <a:bodyPr>
            <a:normAutofit fontScale="55000" lnSpcReduction="20000"/>
          </a:bodyPr>
          <a:lstStyle/>
          <a:p>
            <a:r>
              <a:rPr lang="en-US" sz="4000" dirty="0"/>
              <a:t>When you enter the classroom, go up to your student and greet them.  Ask them how they are doing.  Have a conversation with them</a:t>
            </a:r>
            <a:r>
              <a:rPr lang="en-US" sz="4000" dirty="0" smtClean="0"/>
              <a:t>.</a:t>
            </a:r>
          </a:p>
          <a:p>
            <a:endParaRPr lang="en-US" sz="4000" dirty="0" smtClean="0"/>
          </a:p>
          <a:p>
            <a:r>
              <a:rPr lang="en-US" sz="4000" dirty="0"/>
              <a:t>My students may have difficulty asking questions or making comments about the things you are saying.</a:t>
            </a:r>
          </a:p>
          <a:p>
            <a:endParaRPr lang="en-US" sz="4000" dirty="0"/>
          </a:p>
          <a:p>
            <a:r>
              <a:rPr lang="en-US" sz="4000" dirty="0"/>
              <a:t>You may need to say something like this:  “Ask me about my weekend.”  “Ask me what my favorite movie is.”  This will help them to get in the habit of asking you questions and will help them get to know you better.</a:t>
            </a:r>
          </a:p>
          <a:p>
            <a:endParaRPr lang="en-US" sz="4000" dirty="0"/>
          </a:p>
          <a:p>
            <a:endParaRPr lang="en-US" sz="1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344" y="0"/>
            <a:ext cx="2645112" cy="2645112"/>
          </a:xfrm>
          <a:prstGeom prst="rect">
            <a:avLst/>
          </a:prstGeom>
        </p:spPr>
      </p:pic>
    </p:spTree>
    <p:extLst>
      <p:ext uri="{BB962C8B-B14F-4D97-AF65-F5344CB8AC3E}">
        <p14:creationId xmlns:p14="http://schemas.microsoft.com/office/powerpoint/2010/main" val="1704179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831"/>
            <a:ext cx="12192000" cy="1206229"/>
          </a:xfrm>
        </p:spPr>
        <p:txBody>
          <a:bodyPr>
            <a:normAutofit/>
          </a:bodyPr>
          <a:lstStyle/>
          <a:p>
            <a:pPr algn="ctr"/>
            <a:endParaRPr lang="en-US" sz="6000" b="1" dirty="0">
              <a:solidFill>
                <a:srgbClr val="00B0F0"/>
              </a:solidFill>
            </a:endParaRPr>
          </a:p>
        </p:txBody>
      </p:sp>
      <p:sp>
        <p:nvSpPr>
          <p:cNvPr id="3" name="Content Placeholder 2"/>
          <p:cNvSpPr>
            <a:spLocks noGrp="1"/>
          </p:cNvSpPr>
          <p:nvPr>
            <p:ph idx="1"/>
          </p:nvPr>
        </p:nvSpPr>
        <p:spPr>
          <a:xfrm>
            <a:off x="2548646" y="1828800"/>
            <a:ext cx="9643353" cy="5029199"/>
          </a:xfrm>
        </p:spPr>
        <p:txBody>
          <a:bodyPr/>
          <a:lstStyle/>
          <a:p>
            <a:r>
              <a:rPr lang="en-US" sz="4000" dirty="0"/>
              <a:t>Be a real friend!  When you see them in the hall or at lunch, go up and say hi to them.  When in class, include your student in conversations with other peer tutors.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180" y="0"/>
            <a:ext cx="5507934" cy="2762655"/>
          </a:xfrm>
          <a:prstGeom prst="rect">
            <a:avLst/>
          </a:prstGeom>
        </p:spPr>
      </p:pic>
    </p:spTree>
    <p:extLst>
      <p:ext uri="{BB962C8B-B14F-4D97-AF65-F5344CB8AC3E}">
        <p14:creationId xmlns:p14="http://schemas.microsoft.com/office/powerpoint/2010/main" val="154132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96" y="1"/>
            <a:ext cx="10927404" cy="1322962"/>
          </a:xfrm>
        </p:spPr>
        <p:txBody>
          <a:bodyPr>
            <a:normAutofit fontScale="90000"/>
          </a:bodyPr>
          <a:lstStyle/>
          <a:p>
            <a:pPr algn="ctr"/>
            <a:r>
              <a:rPr lang="en-US" sz="6000" b="1" dirty="0" smtClean="0">
                <a:solidFill>
                  <a:schemeClr val="tx2"/>
                </a:solidFill>
              </a:rPr>
              <a:t>Communication Video – Mr. Vance</a:t>
            </a:r>
            <a:endParaRPr lang="en-US" sz="6000" b="1" dirty="0">
              <a:solidFill>
                <a:schemeClr val="tx2"/>
              </a:solidFill>
            </a:endParaRPr>
          </a:p>
        </p:txBody>
      </p:sp>
      <p:sp>
        <p:nvSpPr>
          <p:cNvPr id="3" name="Content Placeholder 2"/>
          <p:cNvSpPr>
            <a:spLocks noGrp="1"/>
          </p:cNvSpPr>
          <p:nvPr>
            <p:ph idx="1"/>
          </p:nvPr>
        </p:nvSpPr>
        <p:spPr>
          <a:xfrm>
            <a:off x="0" y="2189148"/>
            <a:ext cx="12192000" cy="4024125"/>
          </a:xfrm>
        </p:spPr>
        <p:txBody>
          <a:bodyPr>
            <a:normAutofit/>
          </a:bodyPr>
          <a:lstStyle/>
          <a:p>
            <a:pPr algn="ctr"/>
            <a:r>
              <a:rPr lang="en-US" sz="4000" dirty="0" smtClean="0">
                <a:hlinkClick r:id="rId2"/>
              </a:rPr>
              <a:t>Communication Video - Mr. Vance</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83" y="1167318"/>
            <a:ext cx="2555325" cy="2555325"/>
          </a:xfrm>
          <a:prstGeom prst="rect">
            <a:avLst/>
          </a:prstGeom>
        </p:spPr>
      </p:pic>
    </p:spTree>
    <p:extLst>
      <p:ext uri="{BB962C8B-B14F-4D97-AF65-F5344CB8AC3E}">
        <p14:creationId xmlns:p14="http://schemas.microsoft.com/office/powerpoint/2010/main" val="1221214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174" y="0"/>
            <a:ext cx="10090826" cy="1284051"/>
          </a:xfrm>
        </p:spPr>
        <p:txBody>
          <a:bodyPr>
            <a:normAutofit/>
          </a:bodyPr>
          <a:lstStyle/>
          <a:p>
            <a:r>
              <a:rPr lang="en-US" sz="4800" b="1" dirty="0" smtClean="0"/>
              <a:t>PEER TUTOR SCHEDULE &amp; ROUTINE</a:t>
            </a:r>
            <a:endParaRPr lang="en-US" sz="4800" b="1" dirty="0"/>
          </a:p>
        </p:txBody>
      </p:sp>
      <p:sp>
        <p:nvSpPr>
          <p:cNvPr id="3" name="Content Placeholder 2"/>
          <p:cNvSpPr>
            <a:spLocks noGrp="1"/>
          </p:cNvSpPr>
          <p:nvPr>
            <p:ph idx="1"/>
          </p:nvPr>
        </p:nvSpPr>
        <p:spPr>
          <a:xfrm>
            <a:off x="2451370" y="1284051"/>
            <a:ext cx="9740630" cy="5573949"/>
          </a:xfrm>
        </p:spPr>
        <p:txBody>
          <a:bodyPr>
            <a:normAutofit fontScale="55000" lnSpcReduction="20000"/>
          </a:bodyPr>
          <a:lstStyle/>
          <a:p>
            <a:r>
              <a:rPr lang="en-US" sz="3800" dirty="0" smtClean="0">
                <a:solidFill>
                  <a:schemeClr val="tx2"/>
                </a:solidFill>
              </a:rPr>
              <a:t>1.  Sign in</a:t>
            </a:r>
          </a:p>
          <a:p>
            <a:endParaRPr lang="en-US" sz="3800" dirty="0" smtClean="0">
              <a:solidFill>
                <a:schemeClr val="tx2"/>
              </a:solidFill>
            </a:endParaRPr>
          </a:p>
          <a:p>
            <a:r>
              <a:rPr lang="en-US" sz="3800" dirty="0" smtClean="0">
                <a:solidFill>
                  <a:schemeClr val="tx2"/>
                </a:solidFill>
              </a:rPr>
              <a:t>2.  Greet student</a:t>
            </a:r>
          </a:p>
          <a:p>
            <a:endParaRPr lang="en-US" sz="3800" dirty="0" smtClean="0">
              <a:solidFill>
                <a:schemeClr val="tx2"/>
              </a:solidFill>
            </a:endParaRPr>
          </a:p>
          <a:p>
            <a:r>
              <a:rPr lang="en-US" sz="3800" dirty="0" smtClean="0">
                <a:solidFill>
                  <a:schemeClr val="tx2"/>
                </a:solidFill>
              </a:rPr>
              <a:t>3.  LIFE SKILLS CLASS =  Go sit next to student, starter, lesson, and goal time</a:t>
            </a:r>
          </a:p>
          <a:p>
            <a:endParaRPr lang="en-US" sz="3800" dirty="0" smtClean="0">
              <a:solidFill>
                <a:schemeClr val="tx2"/>
              </a:solidFill>
            </a:endParaRPr>
          </a:p>
          <a:p>
            <a:r>
              <a:rPr lang="en-US" sz="3800" dirty="0" smtClean="0">
                <a:solidFill>
                  <a:schemeClr val="tx2"/>
                </a:solidFill>
              </a:rPr>
              <a:t>4.  ELECTIVE CLASS = Help student get materials and take straight to class</a:t>
            </a:r>
          </a:p>
          <a:p>
            <a:endParaRPr lang="en-US" sz="3800" dirty="0" smtClean="0">
              <a:solidFill>
                <a:schemeClr val="tx2"/>
              </a:solidFill>
            </a:endParaRPr>
          </a:p>
          <a:p>
            <a:r>
              <a:rPr lang="en-US" sz="3800" dirty="0" smtClean="0">
                <a:solidFill>
                  <a:schemeClr val="tx2"/>
                </a:solidFill>
              </a:rPr>
              <a:t>5.  Bring student back to class 10 minutes early</a:t>
            </a:r>
          </a:p>
          <a:p>
            <a:endParaRPr lang="en-US" sz="3800" dirty="0" smtClean="0">
              <a:solidFill>
                <a:schemeClr val="tx2"/>
              </a:solidFill>
            </a:endParaRPr>
          </a:p>
          <a:p>
            <a:r>
              <a:rPr lang="en-US" sz="3800" dirty="0" smtClean="0">
                <a:solidFill>
                  <a:schemeClr val="tx2"/>
                </a:solidFill>
              </a:rPr>
              <a:t>6.  Fill out Behavior Tracker</a:t>
            </a:r>
          </a:p>
          <a:p>
            <a:endParaRPr lang="en-US" sz="3800" dirty="0" smtClean="0">
              <a:solidFill>
                <a:schemeClr val="tx2"/>
              </a:solidFill>
            </a:endParaRPr>
          </a:p>
          <a:p>
            <a:r>
              <a:rPr lang="en-US" sz="3800" dirty="0" smtClean="0">
                <a:solidFill>
                  <a:schemeClr val="tx2"/>
                </a:solidFill>
              </a:rPr>
              <a:t>7.  Free Time</a:t>
            </a:r>
          </a:p>
          <a:p>
            <a:endParaRPr lang="en-US" dirty="0"/>
          </a:p>
        </p:txBody>
      </p:sp>
    </p:spTree>
    <p:extLst>
      <p:ext uri="{BB962C8B-B14F-4D97-AF65-F5344CB8AC3E}">
        <p14:creationId xmlns:p14="http://schemas.microsoft.com/office/powerpoint/2010/main" val="1126582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264596"/>
          </a:xfrm>
        </p:spPr>
        <p:txBody>
          <a:bodyPr>
            <a:noAutofit/>
          </a:bodyPr>
          <a:lstStyle/>
          <a:p>
            <a:r>
              <a:rPr lang="en-US" b="1" dirty="0" smtClean="0"/>
              <a:t>ULTIMATE GOAL OF THE </a:t>
            </a:r>
            <a:br>
              <a:rPr lang="en-US" b="1" dirty="0" smtClean="0"/>
            </a:br>
            <a:r>
              <a:rPr lang="en-US" b="1" dirty="0" smtClean="0"/>
              <a:t>LIFE SKILLS PROGRAM</a:t>
            </a:r>
            <a:endParaRPr lang="en-US" b="1" dirty="0"/>
          </a:p>
        </p:txBody>
      </p:sp>
      <p:sp>
        <p:nvSpPr>
          <p:cNvPr id="3" name="Content Placeholder 2"/>
          <p:cNvSpPr>
            <a:spLocks noGrp="1"/>
          </p:cNvSpPr>
          <p:nvPr>
            <p:ph idx="1"/>
          </p:nvPr>
        </p:nvSpPr>
        <p:spPr/>
        <p:txBody>
          <a:bodyPr>
            <a:normAutofit/>
          </a:bodyPr>
          <a:lstStyle/>
          <a:p>
            <a:pPr algn="ctr"/>
            <a:endParaRPr lang="en-US" sz="8000" dirty="0"/>
          </a:p>
        </p:txBody>
      </p:sp>
      <p:pic>
        <p:nvPicPr>
          <p:cNvPr id="4" name="Picture 3"/>
          <p:cNvPicPr>
            <a:picLocks noChangeAspect="1"/>
          </p:cNvPicPr>
          <p:nvPr/>
        </p:nvPicPr>
        <p:blipFill>
          <a:blip r:embed="rId2"/>
          <a:stretch>
            <a:fillRect/>
          </a:stretch>
        </p:blipFill>
        <p:spPr>
          <a:xfrm>
            <a:off x="1766910" y="1901757"/>
            <a:ext cx="9453511" cy="3889443"/>
          </a:xfrm>
          <a:prstGeom prst="rect">
            <a:avLst/>
          </a:prstGeom>
        </p:spPr>
      </p:pic>
    </p:spTree>
    <p:extLst>
      <p:ext uri="{BB962C8B-B14F-4D97-AF65-F5344CB8AC3E}">
        <p14:creationId xmlns:p14="http://schemas.microsoft.com/office/powerpoint/2010/main" val="744084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098"/>
            <a:ext cx="12192000" cy="544749"/>
          </a:xfrm>
        </p:spPr>
        <p:txBody>
          <a:bodyPr>
            <a:normAutofit fontScale="90000"/>
          </a:bodyPr>
          <a:lstStyle/>
          <a:p>
            <a:pPr algn="ctr"/>
            <a:r>
              <a:rPr lang="en-US" sz="6000" b="1" dirty="0" smtClean="0">
                <a:solidFill>
                  <a:schemeClr val="tx2"/>
                </a:solidFill>
              </a:rPr>
              <a:t>         INDEPENDENCE</a:t>
            </a:r>
            <a:endParaRPr lang="en-US" sz="6000" b="1" dirty="0">
              <a:solidFill>
                <a:schemeClr val="tx2"/>
              </a:solidFill>
            </a:endParaRPr>
          </a:p>
        </p:txBody>
      </p:sp>
      <p:sp>
        <p:nvSpPr>
          <p:cNvPr id="3" name="Content Placeholder 2"/>
          <p:cNvSpPr>
            <a:spLocks noGrp="1"/>
          </p:cNvSpPr>
          <p:nvPr>
            <p:ph idx="1"/>
          </p:nvPr>
        </p:nvSpPr>
        <p:spPr>
          <a:xfrm>
            <a:off x="2393003" y="3171216"/>
            <a:ext cx="9798995" cy="3686783"/>
          </a:xfrm>
        </p:spPr>
        <p:txBody>
          <a:bodyPr>
            <a:noAutofit/>
          </a:bodyPr>
          <a:lstStyle/>
          <a:p>
            <a:r>
              <a:rPr lang="en-US" dirty="0" smtClean="0"/>
              <a:t>We want the students to be as independent as possible.  That means that they can do things by themselves.  If you always do things for them they will never learn.</a:t>
            </a:r>
          </a:p>
          <a:p>
            <a:endParaRPr lang="en-US" dirty="0"/>
          </a:p>
          <a:p>
            <a:r>
              <a:rPr lang="en-US" dirty="0" smtClean="0"/>
              <a:t>You should never just tell students the answer, you should show them how to get the answer or demonstrate how to complete a task</a:t>
            </a:r>
            <a:r>
              <a:rPr lang="en-US" dirty="0" smtClean="0"/>
              <a:t>.</a:t>
            </a:r>
          </a:p>
          <a:p>
            <a:endParaRPr lang="en-US" dirty="0"/>
          </a:p>
          <a:p>
            <a:r>
              <a:rPr lang="en-US" dirty="0"/>
              <a:t>For example, if a student asks for help on a math problem, I would show them how to solve the problem and then have them complete the problem by themselves</a:t>
            </a:r>
            <a:r>
              <a:rPr lang="en-US" dirty="0" smtClean="0"/>
              <a:t>.</a:t>
            </a:r>
          </a:p>
          <a:p>
            <a:endParaRPr lang="en-US" dirty="0" smtClean="0"/>
          </a:p>
          <a:p>
            <a:r>
              <a:rPr lang="en-US" dirty="0" smtClean="0"/>
              <a:t>Our class goal is NOT to finish assignments.  Our class goal is to do assignments as INDEPENDENTLY as possible.</a:t>
            </a:r>
          </a:p>
          <a:p>
            <a:endParaRPr lang="en-US" sz="2000" dirty="0"/>
          </a:p>
          <a:p>
            <a:endParaRPr lang="en-US" sz="2800" dirty="0"/>
          </a:p>
          <a:p>
            <a:endParaRPr lang="en-US" sz="3200" dirty="0" smtClean="0"/>
          </a:p>
          <a:p>
            <a:endParaRPr lang="en-US" sz="3200" dirty="0"/>
          </a:p>
        </p:txBody>
      </p:sp>
    </p:spTree>
    <p:extLst>
      <p:ext uri="{BB962C8B-B14F-4D97-AF65-F5344CB8AC3E}">
        <p14:creationId xmlns:p14="http://schemas.microsoft.com/office/powerpoint/2010/main" val="205076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060" y="0"/>
            <a:ext cx="10693940" cy="933855"/>
          </a:xfrm>
        </p:spPr>
        <p:txBody>
          <a:bodyPr>
            <a:normAutofit/>
          </a:bodyPr>
          <a:lstStyle/>
          <a:p>
            <a:pPr algn="ctr"/>
            <a:r>
              <a:rPr lang="en-US" b="1" dirty="0" smtClean="0">
                <a:solidFill>
                  <a:schemeClr val="tx2"/>
                </a:solidFill>
              </a:rPr>
              <a:t>During your time as a peer tutor, </a:t>
            </a:r>
            <a:r>
              <a:rPr lang="en-US" b="1" dirty="0" smtClean="0">
                <a:solidFill>
                  <a:schemeClr val="tx2"/>
                </a:solidFill>
              </a:rPr>
              <a:t>you will</a:t>
            </a:r>
            <a:r>
              <a:rPr lang="is-IS" b="1" dirty="0" smtClean="0">
                <a:solidFill>
                  <a:schemeClr val="tx2"/>
                </a:solidFill>
              </a:rPr>
              <a:t>…</a:t>
            </a:r>
            <a:endParaRPr lang="en-US" b="1" dirty="0">
              <a:solidFill>
                <a:schemeClr val="tx2"/>
              </a:solidFill>
            </a:endParaRPr>
          </a:p>
        </p:txBody>
      </p:sp>
      <p:sp>
        <p:nvSpPr>
          <p:cNvPr id="3" name="Content Placeholder 2"/>
          <p:cNvSpPr>
            <a:spLocks noGrp="1"/>
          </p:cNvSpPr>
          <p:nvPr>
            <p:ph idx="1"/>
          </p:nvPr>
        </p:nvSpPr>
        <p:spPr>
          <a:xfrm>
            <a:off x="2762656" y="3532890"/>
            <a:ext cx="9429344" cy="3122743"/>
          </a:xfrm>
        </p:spPr>
        <p:txBody>
          <a:bodyPr>
            <a:normAutofit/>
          </a:bodyPr>
          <a:lstStyle/>
          <a:p>
            <a:r>
              <a:rPr lang="en-US" sz="2800" b="1" dirty="0" smtClean="0"/>
              <a:t>1.  Become </a:t>
            </a:r>
            <a:r>
              <a:rPr lang="en-US" sz="2800" b="1" dirty="0" smtClean="0"/>
              <a:t>more aware of various </a:t>
            </a:r>
            <a:r>
              <a:rPr lang="en-US" sz="2800" b="1" dirty="0" smtClean="0"/>
              <a:t>disabilities</a:t>
            </a:r>
            <a:endParaRPr lang="en-US" sz="2000" b="1" dirty="0" smtClean="0"/>
          </a:p>
          <a:p>
            <a:endParaRPr lang="en-US" dirty="0" smtClean="0"/>
          </a:p>
          <a:p>
            <a:r>
              <a:rPr lang="en-US" sz="2800" b="1" dirty="0" smtClean="0"/>
              <a:t>2.  Learn </a:t>
            </a:r>
            <a:r>
              <a:rPr lang="en-US" sz="2800" b="1" dirty="0" smtClean="0"/>
              <a:t>to advocate for people with </a:t>
            </a:r>
            <a:r>
              <a:rPr lang="en-US" sz="2800" b="1" dirty="0" smtClean="0"/>
              <a:t>disabilities</a:t>
            </a:r>
          </a:p>
          <a:p>
            <a:endParaRPr lang="en-US" dirty="0" smtClean="0"/>
          </a:p>
          <a:p>
            <a:r>
              <a:rPr lang="en-US" sz="2800" b="1" dirty="0" smtClean="0"/>
              <a:t>3.  Learn how to interact </a:t>
            </a:r>
            <a:r>
              <a:rPr lang="en-US" sz="2800" b="1" dirty="0" smtClean="0"/>
              <a:t>with the life skills </a:t>
            </a:r>
            <a:r>
              <a:rPr lang="en-US" sz="2800" b="1" dirty="0" smtClean="0"/>
              <a:t>students</a:t>
            </a:r>
            <a:endParaRPr lang="en-US" sz="2000" i="1" dirty="0"/>
          </a:p>
        </p:txBody>
      </p:sp>
      <p:pic>
        <p:nvPicPr>
          <p:cNvPr id="4" name="Picture 3"/>
          <p:cNvPicPr>
            <a:picLocks noChangeAspect="1"/>
          </p:cNvPicPr>
          <p:nvPr/>
        </p:nvPicPr>
        <p:blipFill>
          <a:blip r:embed="rId3"/>
          <a:stretch>
            <a:fillRect/>
          </a:stretch>
        </p:blipFill>
        <p:spPr>
          <a:xfrm>
            <a:off x="5285005" y="1143202"/>
            <a:ext cx="2616407" cy="2180340"/>
          </a:xfrm>
          <a:prstGeom prst="rect">
            <a:avLst/>
          </a:prstGeom>
        </p:spPr>
      </p:pic>
    </p:spTree>
    <p:extLst>
      <p:ext uri="{BB962C8B-B14F-4D97-AF65-F5344CB8AC3E}">
        <p14:creationId xmlns:p14="http://schemas.microsoft.com/office/powerpoint/2010/main" val="1123220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707689" cy="1089498"/>
          </a:xfrm>
        </p:spPr>
        <p:txBody>
          <a:bodyPr>
            <a:normAutofit/>
          </a:bodyPr>
          <a:lstStyle/>
          <a:p>
            <a:r>
              <a:rPr lang="en-US" sz="6000" b="1" dirty="0" smtClean="0"/>
              <a:t>TEACHING PROCEDURE</a:t>
            </a:r>
            <a:endParaRPr lang="en-US" sz="6000" b="1" dirty="0"/>
          </a:p>
        </p:txBody>
      </p:sp>
      <p:sp>
        <p:nvSpPr>
          <p:cNvPr id="3" name="Content Placeholder 2"/>
          <p:cNvSpPr>
            <a:spLocks noGrp="1"/>
          </p:cNvSpPr>
          <p:nvPr>
            <p:ph idx="1"/>
          </p:nvPr>
        </p:nvSpPr>
        <p:spPr>
          <a:xfrm>
            <a:off x="2607012" y="1750980"/>
            <a:ext cx="9584987" cy="5087566"/>
          </a:xfrm>
        </p:spPr>
        <p:txBody>
          <a:bodyPr>
            <a:normAutofit/>
          </a:bodyPr>
          <a:lstStyle/>
          <a:p>
            <a:r>
              <a:rPr lang="en-US" sz="4000" dirty="0" smtClean="0"/>
              <a:t>MODEL = “I Do”</a:t>
            </a:r>
          </a:p>
          <a:p>
            <a:endParaRPr lang="en-US" sz="4000" dirty="0" smtClean="0"/>
          </a:p>
          <a:p>
            <a:r>
              <a:rPr lang="en-US" sz="4000" dirty="0" smtClean="0"/>
              <a:t>GUIDED PRACTICE = “We Do”</a:t>
            </a:r>
          </a:p>
          <a:p>
            <a:endParaRPr lang="en-US" sz="4000" dirty="0" smtClean="0"/>
          </a:p>
          <a:p>
            <a:r>
              <a:rPr lang="en-US" sz="4000" dirty="0" smtClean="0"/>
              <a:t>INDEPENDENT = “You Do”</a:t>
            </a:r>
            <a:endParaRPr lang="en-US" sz="4000" dirty="0"/>
          </a:p>
        </p:txBody>
      </p:sp>
      <p:pic>
        <p:nvPicPr>
          <p:cNvPr id="5" name="Picture 4"/>
          <p:cNvPicPr>
            <a:picLocks noChangeAspect="1"/>
          </p:cNvPicPr>
          <p:nvPr/>
        </p:nvPicPr>
        <p:blipFill>
          <a:blip r:embed="rId2"/>
          <a:stretch>
            <a:fillRect/>
          </a:stretch>
        </p:blipFill>
        <p:spPr>
          <a:xfrm>
            <a:off x="7598787" y="1089499"/>
            <a:ext cx="3977127" cy="2646597"/>
          </a:xfrm>
          <a:prstGeom prst="rect">
            <a:avLst/>
          </a:prstGeom>
        </p:spPr>
      </p:pic>
    </p:spTree>
    <p:extLst>
      <p:ext uri="{BB962C8B-B14F-4D97-AF65-F5344CB8AC3E}">
        <p14:creationId xmlns:p14="http://schemas.microsoft.com/office/powerpoint/2010/main" val="1369005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5099" y="544749"/>
            <a:ext cx="11789922" cy="5778230"/>
          </a:xfrm>
          <a:prstGeom prst="rect">
            <a:avLst/>
          </a:prstGeom>
        </p:spPr>
      </p:pic>
    </p:spTree>
    <p:extLst>
      <p:ext uri="{BB962C8B-B14F-4D97-AF65-F5344CB8AC3E}">
        <p14:creationId xmlns:p14="http://schemas.microsoft.com/office/powerpoint/2010/main" val="2109682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498060"/>
          </a:xfrm>
        </p:spPr>
        <p:txBody>
          <a:bodyPr>
            <a:noAutofit/>
          </a:bodyPr>
          <a:lstStyle/>
          <a:p>
            <a:r>
              <a:rPr lang="en-US" sz="6000" b="1" dirty="0" smtClean="0">
                <a:solidFill>
                  <a:schemeClr val="tx2"/>
                </a:solidFill>
              </a:rPr>
              <a:t>STAYING IN THE </a:t>
            </a:r>
            <a:br>
              <a:rPr lang="en-US" sz="6000" b="1" dirty="0" smtClean="0">
                <a:solidFill>
                  <a:schemeClr val="tx2"/>
                </a:solidFill>
              </a:rPr>
            </a:br>
            <a:r>
              <a:rPr lang="en-US" sz="6000" b="1" dirty="0" smtClean="0">
                <a:solidFill>
                  <a:schemeClr val="tx2"/>
                </a:solidFill>
              </a:rPr>
              <a:t>LIFE SKILLS CLASS?</a:t>
            </a:r>
            <a:endParaRPr lang="en-US" sz="6000" b="1" dirty="0">
              <a:solidFill>
                <a:schemeClr val="tx2"/>
              </a:solidFill>
            </a:endParaRPr>
          </a:p>
        </p:txBody>
      </p:sp>
      <p:sp>
        <p:nvSpPr>
          <p:cNvPr id="3" name="Content Placeholder 2"/>
          <p:cNvSpPr>
            <a:spLocks noGrp="1"/>
          </p:cNvSpPr>
          <p:nvPr>
            <p:ph idx="1"/>
          </p:nvPr>
        </p:nvSpPr>
        <p:spPr>
          <a:xfrm>
            <a:off x="2684834" y="2645923"/>
            <a:ext cx="8818189" cy="4212078"/>
          </a:xfrm>
        </p:spPr>
        <p:txBody>
          <a:bodyPr>
            <a:normAutofit lnSpcReduction="10000"/>
          </a:bodyPr>
          <a:lstStyle/>
          <a:p>
            <a:r>
              <a:rPr lang="en-US" sz="4400" dirty="0" smtClean="0"/>
              <a:t>Starter Activity</a:t>
            </a:r>
          </a:p>
          <a:p>
            <a:endParaRPr lang="en-US" sz="4400" dirty="0" smtClean="0"/>
          </a:p>
          <a:p>
            <a:r>
              <a:rPr lang="en-US" sz="4400" dirty="0" smtClean="0"/>
              <a:t>Group Lesson</a:t>
            </a:r>
          </a:p>
          <a:p>
            <a:endParaRPr lang="en-US" sz="4400" dirty="0" smtClean="0"/>
          </a:p>
          <a:p>
            <a:r>
              <a:rPr lang="en-US" sz="4400" dirty="0" smtClean="0"/>
              <a:t>Goal Time</a:t>
            </a:r>
          </a:p>
        </p:txBody>
      </p:sp>
      <p:pic>
        <p:nvPicPr>
          <p:cNvPr id="4" name="Picture 3"/>
          <p:cNvPicPr>
            <a:picLocks noChangeAspect="1"/>
          </p:cNvPicPr>
          <p:nvPr/>
        </p:nvPicPr>
        <p:blipFill>
          <a:blip r:embed="rId2"/>
          <a:stretch>
            <a:fillRect/>
          </a:stretch>
        </p:blipFill>
        <p:spPr>
          <a:xfrm>
            <a:off x="7317225" y="3069076"/>
            <a:ext cx="4334705" cy="3365771"/>
          </a:xfrm>
          <a:prstGeom prst="rect">
            <a:avLst/>
          </a:prstGeom>
        </p:spPr>
      </p:pic>
    </p:spTree>
    <p:extLst>
      <p:ext uri="{BB962C8B-B14F-4D97-AF65-F5344CB8AC3E}">
        <p14:creationId xmlns:p14="http://schemas.microsoft.com/office/powerpoint/2010/main" val="1996270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972766"/>
          </a:xfrm>
        </p:spPr>
        <p:txBody>
          <a:bodyPr>
            <a:noAutofit/>
          </a:bodyPr>
          <a:lstStyle/>
          <a:p>
            <a:r>
              <a:rPr lang="en-US" sz="6000" b="1" dirty="0" smtClean="0"/>
              <a:t>STARTER ACTIVITY</a:t>
            </a:r>
            <a:endParaRPr lang="en-US" sz="6000" b="1" dirty="0"/>
          </a:p>
        </p:txBody>
      </p:sp>
      <p:sp>
        <p:nvSpPr>
          <p:cNvPr id="3" name="Content Placeholder 2"/>
          <p:cNvSpPr>
            <a:spLocks noGrp="1"/>
          </p:cNvSpPr>
          <p:nvPr>
            <p:ph idx="1"/>
          </p:nvPr>
        </p:nvSpPr>
        <p:spPr>
          <a:xfrm>
            <a:off x="2295728" y="1400783"/>
            <a:ext cx="9207295" cy="5476672"/>
          </a:xfrm>
        </p:spPr>
        <p:txBody>
          <a:bodyPr>
            <a:normAutofit lnSpcReduction="10000"/>
          </a:bodyPr>
          <a:lstStyle/>
          <a:p>
            <a:endParaRPr lang="en-US" sz="3600" dirty="0" smtClean="0"/>
          </a:p>
          <a:p>
            <a:r>
              <a:rPr lang="en-US" sz="3600" dirty="0" smtClean="0"/>
              <a:t>Assignment</a:t>
            </a:r>
          </a:p>
          <a:p>
            <a:endParaRPr lang="en-US" sz="3600" dirty="0" smtClean="0"/>
          </a:p>
          <a:p>
            <a:r>
              <a:rPr lang="en-US" sz="3600" dirty="0" smtClean="0"/>
              <a:t>Conversations</a:t>
            </a:r>
          </a:p>
          <a:p>
            <a:endParaRPr lang="en-US" sz="3600" dirty="0" smtClean="0"/>
          </a:p>
          <a:p>
            <a:r>
              <a:rPr lang="en-US" sz="3600" dirty="0" smtClean="0"/>
              <a:t>Reading a book with a peer tutor</a:t>
            </a:r>
          </a:p>
          <a:p>
            <a:endParaRPr lang="en-US" sz="3600" dirty="0" smtClean="0"/>
          </a:p>
          <a:p>
            <a:r>
              <a:rPr lang="en-US" sz="3600" dirty="0" smtClean="0"/>
              <a:t>Activity or Game</a:t>
            </a:r>
          </a:p>
          <a:p>
            <a:endParaRPr lang="en-US" dirty="0"/>
          </a:p>
        </p:txBody>
      </p:sp>
      <p:pic>
        <p:nvPicPr>
          <p:cNvPr id="4" name="Picture 3"/>
          <p:cNvPicPr>
            <a:picLocks noChangeAspect="1"/>
          </p:cNvPicPr>
          <p:nvPr/>
        </p:nvPicPr>
        <p:blipFill>
          <a:blip r:embed="rId2"/>
          <a:stretch>
            <a:fillRect/>
          </a:stretch>
        </p:blipFill>
        <p:spPr>
          <a:xfrm>
            <a:off x="6700601" y="1381328"/>
            <a:ext cx="3877464" cy="3089613"/>
          </a:xfrm>
          <a:prstGeom prst="rect">
            <a:avLst/>
          </a:prstGeom>
        </p:spPr>
      </p:pic>
    </p:spTree>
    <p:extLst>
      <p:ext uri="{BB962C8B-B14F-4D97-AF65-F5344CB8AC3E}">
        <p14:creationId xmlns:p14="http://schemas.microsoft.com/office/powerpoint/2010/main" val="1197529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031132"/>
          </a:xfrm>
        </p:spPr>
        <p:txBody>
          <a:bodyPr>
            <a:normAutofit/>
          </a:bodyPr>
          <a:lstStyle/>
          <a:p>
            <a:r>
              <a:rPr lang="en-US" sz="6000" b="1" dirty="0" smtClean="0"/>
              <a:t>GROUP LESSON</a:t>
            </a:r>
            <a:endParaRPr lang="en-US" sz="6000" b="1" dirty="0"/>
          </a:p>
        </p:txBody>
      </p:sp>
      <p:sp>
        <p:nvSpPr>
          <p:cNvPr id="3" name="Content Placeholder 2"/>
          <p:cNvSpPr>
            <a:spLocks noGrp="1"/>
          </p:cNvSpPr>
          <p:nvPr>
            <p:ph idx="1"/>
          </p:nvPr>
        </p:nvSpPr>
        <p:spPr>
          <a:xfrm>
            <a:off x="1945532" y="1031133"/>
            <a:ext cx="10246468" cy="5826868"/>
          </a:xfrm>
        </p:spPr>
        <p:txBody>
          <a:bodyPr>
            <a:normAutofit fontScale="77500" lnSpcReduction="20000"/>
          </a:bodyPr>
          <a:lstStyle/>
          <a:p>
            <a:r>
              <a:rPr lang="en-US" sz="3200" dirty="0" smtClean="0"/>
              <a:t>Sit next to student.</a:t>
            </a:r>
          </a:p>
          <a:p>
            <a:endParaRPr lang="en-US" sz="3200" dirty="0" smtClean="0"/>
          </a:p>
          <a:p>
            <a:r>
              <a:rPr lang="en-US" sz="3200" dirty="0" smtClean="0"/>
              <a:t>Praise student for sitting quietly and participating.</a:t>
            </a:r>
          </a:p>
          <a:p>
            <a:endParaRPr lang="en-US" sz="3200" dirty="0" smtClean="0"/>
          </a:p>
          <a:p>
            <a:r>
              <a:rPr lang="en-US" sz="3200" dirty="0" smtClean="0"/>
              <a:t>Encourage student to participate.</a:t>
            </a:r>
          </a:p>
          <a:p>
            <a:endParaRPr lang="en-US" sz="3200" dirty="0" smtClean="0"/>
          </a:p>
          <a:p>
            <a:r>
              <a:rPr lang="en-US" sz="3200" dirty="0" smtClean="0"/>
              <a:t>Praise student for answering questions.</a:t>
            </a:r>
          </a:p>
          <a:p>
            <a:endParaRPr lang="en-US" sz="3200" dirty="0" smtClean="0"/>
          </a:p>
          <a:p>
            <a:r>
              <a:rPr lang="en-US" sz="3200" dirty="0" smtClean="0"/>
              <a:t>Peer tutors should be actively listening so they can help students understand concepts and complete assignments.</a:t>
            </a:r>
          </a:p>
          <a:p>
            <a:endParaRPr lang="en-US" sz="3200" dirty="0" smtClean="0"/>
          </a:p>
          <a:p>
            <a:r>
              <a:rPr lang="en-US" sz="3200" dirty="0" smtClean="0"/>
              <a:t>Should not be on phones, doing homework, or talking to other peer tutors.</a:t>
            </a:r>
          </a:p>
        </p:txBody>
      </p:sp>
      <p:pic>
        <p:nvPicPr>
          <p:cNvPr id="4" name="Picture 3"/>
          <p:cNvPicPr>
            <a:picLocks noChangeAspect="1"/>
          </p:cNvPicPr>
          <p:nvPr/>
        </p:nvPicPr>
        <p:blipFill>
          <a:blip r:embed="rId2"/>
          <a:stretch>
            <a:fillRect/>
          </a:stretch>
        </p:blipFill>
        <p:spPr>
          <a:xfrm>
            <a:off x="9263118" y="2626469"/>
            <a:ext cx="2527764" cy="1828799"/>
          </a:xfrm>
          <a:prstGeom prst="rect">
            <a:avLst/>
          </a:prstGeom>
        </p:spPr>
      </p:pic>
    </p:spTree>
    <p:extLst>
      <p:ext uri="{BB962C8B-B14F-4D97-AF65-F5344CB8AC3E}">
        <p14:creationId xmlns:p14="http://schemas.microsoft.com/office/powerpoint/2010/main" val="837426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264596"/>
          </a:xfrm>
        </p:spPr>
        <p:txBody>
          <a:bodyPr>
            <a:normAutofit/>
          </a:bodyPr>
          <a:lstStyle/>
          <a:p>
            <a:r>
              <a:rPr lang="en-US" sz="6000" b="1" dirty="0" smtClean="0"/>
              <a:t>GOAL TIME</a:t>
            </a:r>
            <a:endParaRPr lang="en-US" sz="6000" b="1" dirty="0"/>
          </a:p>
        </p:txBody>
      </p:sp>
      <p:sp>
        <p:nvSpPr>
          <p:cNvPr id="3" name="Content Placeholder 2"/>
          <p:cNvSpPr>
            <a:spLocks noGrp="1"/>
          </p:cNvSpPr>
          <p:nvPr>
            <p:ph idx="1"/>
          </p:nvPr>
        </p:nvSpPr>
        <p:spPr>
          <a:xfrm>
            <a:off x="2315182" y="1420238"/>
            <a:ext cx="9876817" cy="5437762"/>
          </a:xfrm>
        </p:spPr>
        <p:txBody>
          <a:bodyPr>
            <a:normAutofit fontScale="62500" lnSpcReduction="20000"/>
          </a:bodyPr>
          <a:lstStyle/>
          <a:p>
            <a:r>
              <a:rPr lang="en-US" sz="4000" dirty="0" smtClean="0"/>
              <a:t>Complete IEP goal work with students.</a:t>
            </a:r>
          </a:p>
          <a:p>
            <a:endParaRPr lang="en-US" sz="4000" dirty="0" smtClean="0"/>
          </a:p>
          <a:p>
            <a:r>
              <a:rPr lang="en-US" sz="4000" dirty="0" smtClean="0"/>
              <a:t>Understand the prompting hierarchy.</a:t>
            </a:r>
          </a:p>
          <a:p>
            <a:endParaRPr lang="en-US" sz="4000" dirty="0" smtClean="0"/>
          </a:p>
          <a:p>
            <a:r>
              <a:rPr lang="en-US" sz="4000" dirty="0" smtClean="0"/>
              <a:t>Don’t tell students the answers – Prompt!</a:t>
            </a:r>
          </a:p>
          <a:p>
            <a:endParaRPr lang="en-US" sz="4000" dirty="0" smtClean="0"/>
          </a:p>
          <a:p>
            <a:r>
              <a:rPr lang="en-US" sz="4000" dirty="0" smtClean="0"/>
              <a:t>Collect academic data correctly.</a:t>
            </a:r>
          </a:p>
          <a:p>
            <a:endParaRPr lang="en-US" sz="4000" dirty="0" smtClean="0"/>
          </a:p>
          <a:p>
            <a:r>
              <a:rPr lang="en-US" sz="4000" dirty="0" smtClean="0"/>
              <a:t>Work with students the whole time.</a:t>
            </a:r>
          </a:p>
          <a:p>
            <a:endParaRPr lang="en-US" sz="4000" dirty="0" smtClean="0"/>
          </a:p>
          <a:p>
            <a:r>
              <a:rPr lang="en-US" sz="4000" dirty="0" smtClean="0"/>
              <a:t>Take initiative – don’t need to be reminded every step of the way.</a:t>
            </a:r>
          </a:p>
          <a:p>
            <a:endParaRPr lang="en-US" sz="4000" dirty="0" smtClean="0"/>
          </a:p>
          <a:p>
            <a:endParaRPr lang="en-US" dirty="0"/>
          </a:p>
        </p:txBody>
      </p:sp>
      <p:pic>
        <p:nvPicPr>
          <p:cNvPr id="4" name="Picture 3"/>
          <p:cNvPicPr>
            <a:picLocks noChangeAspect="1"/>
          </p:cNvPicPr>
          <p:nvPr/>
        </p:nvPicPr>
        <p:blipFill>
          <a:blip r:embed="rId2"/>
          <a:stretch>
            <a:fillRect/>
          </a:stretch>
        </p:blipFill>
        <p:spPr>
          <a:xfrm>
            <a:off x="8461037" y="1828799"/>
            <a:ext cx="3328886" cy="3328886"/>
          </a:xfrm>
          <a:prstGeom prst="rect">
            <a:avLst/>
          </a:prstGeom>
        </p:spPr>
      </p:pic>
    </p:spTree>
    <p:extLst>
      <p:ext uri="{BB962C8B-B14F-4D97-AF65-F5344CB8AC3E}">
        <p14:creationId xmlns:p14="http://schemas.microsoft.com/office/powerpoint/2010/main" val="1804621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725"/>
            <a:ext cx="12192000" cy="1109272"/>
          </a:xfrm>
        </p:spPr>
        <p:txBody>
          <a:bodyPr>
            <a:normAutofit/>
          </a:bodyPr>
          <a:lstStyle/>
          <a:p>
            <a:pPr algn="ctr"/>
            <a:r>
              <a:rPr lang="en-US" sz="6000" b="1" dirty="0" smtClean="0">
                <a:solidFill>
                  <a:schemeClr val="tx2"/>
                </a:solidFill>
              </a:rPr>
              <a:t>PROMPTING</a:t>
            </a:r>
            <a:endParaRPr lang="en-US" sz="6000" b="1" dirty="0">
              <a:solidFill>
                <a:schemeClr val="tx2"/>
              </a:solidFill>
            </a:endParaRPr>
          </a:p>
        </p:txBody>
      </p:sp>
      <p:sp>
        <p:nvSpPr>
          <p:cNvPr id="3" name="Content Placeholder 2"/>
          <p:cNvSpPr>
            <a:spLocks noGrp="1"/>
          </p:cNvSpPr>
          <p:nvPr>
            <p:ph idx="1"/>
          </p:nvPr>
        </p:nvSpPr>
        <p:spPr>
          <a:xfrm>
            <a:off x="1614790" y="2128603"/>
            <a:ext cx="10577209" cy="4729397"/>
          </a:xfrm>
        </p:spPr>
        <p:txBody>
          <a:bodyPr>
            <a:normAutofit/>
          </a:bodyPr>
          <a:lstStyle/>
          <a:p>
            <a:r>
              <a:rPr lang="en-US" sz="4000" dirty="0" smtClean="0"/>
              <a:t>If a student does not know how to complete a problem or task, you can </a:t>
            </a:r>
            <a:r>
              <a:rPr lang="en-US" sz="4000" dirty="0" smtClean="0"/>
              <a:t>PROMPT</a:t>
            </a:r>
            <a:r>
              <a:rPr lang="en-US" sz="4000" dirty="0" smtClean="0"/>
              <a:t> </a:t>
            </a:r>
            <a:r>
              <a:rPr lang="en-US" sz="4000" dirty="0" smtClean="0"/>
              <a:t>them. </a:t>
            </a:r>
            <a:r>
              <a:rPr lang="en-US" sz="4000" dirty="0" smtClean="0"/>
              <a:t>That </a:t>
            </a:r>
            <a:r>
              <a:rPr lang="en-US" sz="4000" dirty="0" smtClean="0"/>
              <a:t>means you can help them and show them how to solve the problem.  </a:t>
            </a:r>
          </a:p>
          <a:p>
            <a:endParaRPr lang="en-US" dirty="0"/>
          </a:p>
          <a:p>
            <a:endParaRPr lang="en-US" dirty="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7507727" y="3770684"/>
            <a:ext cx="2857500" cy="2857500"/>
          </a:xfrm>
          <a:prstGeom prst="rect">
            <a:avLst/>
          </a:prstGeom>
        </p:spPr>
      </p:pic>
    </p:spTree>
    <p:extLst>
      <p:ext uri="{BB962C8B-B14F-4D97-AF65-F5344CB8AC3E}">
        <p14:creationId xmlns:p14="http://schemas.microsoft.com/office/powerpoint/2010/main" val="1747470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853"/>
            <a:ext cx="12192000" cy="514450"/>
          </a:xfrm>
        </p:spPr>
        <p:txBody>
          <a:bodyPr>
            <a:normAutofit fontScale="90000"/>
          </a:bodyPr>
          <a:lstStyle/>
          <a:p>
            <a:pPr algn="ctr"/>
            <a:r>
              <a:rPr lang="en-US" sz="6000" b="1" dirty="0" smtClean="0">
                <a:solidFill>
                  <a:srgbClr val="00B0F0"/>
                </a:solidFill>
              </a:rPr>
              <a:t>           </a:t>
            </a:r>
            <a:r>
              <a:rPr lang="en-US" sz="6000" b="1" dirty="0" smtClean="0">
                <a:solidFill>
                  <a:schemeClr val="tx2"/>
                </a:solidFill>
              </a:rPr>
              <a:t>PROMPTING STEPS</a:t>
            </a:r>
            <a:endParaRPr lang="en-US" sz="6000" b="1" dirty="0">
              <a:solidFill>
                <a:schemeClr val="tx2"/>
              </a:solidFill>
            </a:endParaRPr>
          </a:p>
        </p:txBody>
      </p:sp>
      <p:sp>
        <p:nvSpPr>
          <p:cNvPr id="3" name="Content Placeholder 2"/>
          <p:cNvSpPr>
            <a:spLocks noGrp="1"/>
          </p:cNvSpPr>
          <p:nvPr>
            <p:ph idx="1"/>
          </p:nvPr>
        </p:nvSpPr>
        <p:spPr>
          <a:xfrm>
            <a:off x="1536970" y="1031133"/>
            <a:ext cx="10655030" cy="5826868"/>
          </a:xfrm>
        </p:spPr>
        <p:txBody>
          <a:bodyPr>
            <a:normAutofit fontScale="55000" lnSpcReduction="20000"/>
          </a:bodyPr>
          <a:lstStyle/>
          <a:p>
            <a:endParaRPr lang="en-US" sz="2800" b="1" u="sng" dirty="0"/>
          </a:p>
          <a:p>
            <a:r>
              <a:rPr lang="en-US" sz="5100" dirty="0"/>
              <a:t>1.  </a:t>
            </a:r>
            <a:r>
              <a:rPr lang="en-US" sz="5100" dirty="0" smtClean="0"/>
              <a:t>INDIRECT VERBAL = You </a:t>
            </a:r>
            <a:r>
              <a:rPr lang="en-US" sz="5100" dirty="0"/>
              <a:t>can ask the student questions that will help them solve the problem or complete the task</a:t>
            </a:r>
            <a:r>
              <a:rPr lang="en-US" sz="5100" dirty="0" smtClean="0"/>
              <a:t>.  </a:t>
            </a:r>
            <a:endParaRPr lang="en-US" sz="5100" dirty="0"/>
          </a:p>
          <a:p>
            <a:endParaRPr lang="en-US" sz="5100" dirty="0"/>
          </a:p>
          <a:p>
            <a:r>
              <a:rPr lang="en-US" sz="5100" dirty="0"/>
              <a:t>2. </a:t>
            </a:r>
            <a:r>
              <a:rPr lang="en-US" sz="5100" dirty="0" smtClean="0"/>
              <a:t>GESTURE = </a:t>
            </a:r>
            <a:r>
              <a:rPr lang="en-US" sz="5100" dirty="0"/>
              <a:t>You can point to the problem or a specific </a:t>
            </a:r>
            <a:r>
              <a:rPr lang="en-US" sz="5100" dirty="0" smtClean="0"/>
              <a:t>word/number</a:t>
            </a:r>
            <a:r>
              <a:rPr lang="en-US" sz="5100" dirty="0" smtClean="0"/>
              <a:t>, use facial expressions, etc.</a:t>
            </a:r>
            <a:r>
              <a:rPr lang="en-US" sz="5100" dirty="0" smtClean="0"/>
              <a:t>  </a:t>
            </a:r>
            <a:endParaRPr lang="en-US" sz="5100" dirty="0"/>
          </a:p>
          <a:p>
            <a:endParaRPr lang="en-US" sz="5100" dirty="0"/>
          </a:p>
          <a:p>
            <a:r>
              <a:rPr lang="en-US" sz="5100" dirty="0"/>
              <a:t>3.  </a:t>
            </a:r>
            <a:r>
              <a:rPr lang="en-US" sz="5100" dirty="0" smtClean="0"/>
              <a:t>DIRECT VERBAL = You </a:t>
            </a:r>
            <a:r>
              <a:rPr lang="en-US" sz="5100" dirty="0"/>
              <a:t>can verbally tell the student exactly what they need to do</a:t>
            </a:r>
            <a:r>
              <a:rPr lang="en-US" sz="5100" dirty="0" smtClean="0"/>
              <a:t>.  </a:t>
            </a:r>
            <a:endParaRPr lang="en-US" sz="5100" dirty="0"/>
          </a:p>
          <a:p>
            <a:endParaRPr lang="en-US" sz="5100" dirty="0"/>
          </a:p>
          <a:p>
            <a:r>
              <a:rPr lang="en-US" sz="5100" dirty="0"/>
              <a:t>4.  </a:t>
            </a:r>
            <a:r>
              <a:rPr lang="en-US" sz="5100" dirty="0" smtClean="0"/>
              <a:t>MODEL = You </a:t>
            </a:r>
            <a:r>
              <a:rPr lang="en-US" sz="5100" dirty="0"/>
              <a:t>can teach the student how to solve the problem by doing the problem and demonstrating exactly how to do it</a:t>
            </a:r>
            <a:r>
              <a:rPr lang="en-US" sz="5100" dirty="0" smtClean="0"/>
              <a:t>. </a:t>
            </a:r>
            <a:endParaRPr lang="en-US" sz="5100" dirty="0"/>
          </a:p>
          <a:p>
            <a:endParaRPr lang="en-US" dirty="0"/>
          </a:p>
        </p:txBody>
      </p:sp>
    </p:spTree>
    <p:extLst>
      <p:ext uri="{BB962C8B-B14F-4D97-AF65-F5344CB8AC3E}">
        <p14:creationId xmlns:p14="http://schemas.microsoft.com/office/powerpoint/2010/main" val="1959501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246" y="252920"/>
            <a:ext cx="8736049" cy="525294"/>
          </a:xfrm>
        </p:spPr>
        <p:txBody>
          <a:bodyPr>
            <a:normAutofit fontScale="90000"/>
          </a:bodyPr>
          <a:lstStyle/>
          <a:p>
            <a:pPr algn="ctr"/>
            <a:r>
              <a:rPr lang="en-US" sz="6000" b="1" smtClean="0">
                <a:solidFill>
                  <a:schemeClr val="tx2"/>
                </a:solidFill>
              </a:rPr>
              <a:t>            DATA </a:t>
            </a:r>
            <a:r>
              <a:rPr lang="en-US" sz="6000" b="1" dirty="0" smtClean="0">
                <a:solidFill>
                  <a:schemeClr val="tx2"/>
                </a:solidFill>
              </a:rPr>
              <a:t>COLLECTION</a:t>
            </a:r>
            <a:endParaRPr lang="en-US" sz="6000" b="1" dirty="0">
              <a:solidFill>
                <a:schemeClr val="tx2"/>
              </a:solidFill>
            </a:endParaRPr>
          </a:p>
        </p:txBody>
      </p:sp>
      <p:sp>
        <p:nvSpPr>
          <p:cNvPr id="3" name="Content Placeholder 2"/>
          <p:cNvSpPr>
            <a:spLocks noGrp="1"/>
          </p:cNvSpPr>
          <p:nvPr>
            <p:ph idx="1"/>
          </p:nvPr>
        </p:nvSpPr>
        <p:spPr>
          <a:xfrm>
            <a:off x="2023353" y="1147864"/>
            <a:ext cx="10168646" cy="5710136"/>
          </a:xfrm>
        </p:spPr>
        <p:txBody>
          <a:bodyPr>
            <a:normAutofit fontScale="55000" lnSpcReduction="20000"/>
          </a:bodyPr>
          <a:lstStyle/>
          <a:p>
            <a:r>
              <a:rPr lang="en-US" sz="4400" dirty="0" smtClean="0"/>
              <a:t>You will collect academic data during goal time in the life skills classroom.</a:t>
            </a:r>
          </a:p>
          <a:p>
            <a:endParaRPr lang="en-US" sz="4400" dirty="0" smtClean="0"/>
          </a:p>
          <a:p>
            <a:r>
              <a:rPr lang="en-US" sz="4400" dirty="0" smtClean="0"/>
              <a:t>I will show you how to do specific goals with students and how to record data.</a:t>
            </a:r>
          </a:p>
          <a:p>
            <a:endParaRPr lang="en-US" sz="4400" dirty="0" smtClean="0"/>
          </a:p>
          <a:p>
            <a:r>
              <a:rPr lang="en-US" sz="4400" dirty="0" smtClean="0"/>
              <a:t>Mark a “+” if the student gets it correct and completes it all by themselves.</a:t>
            </a:r>
          </a:p>
          <a:p>
            <a:endParaRPr lang="en-US" sz="4400" dirty="0" smtClean="0"/>
          </a:p>
          <a:p>
            <a:r>
              <a:rPr lang="en-US" sz="4400" dirty="0" smtClean="0"/>
              <a:t>Mark a “P+” if you give them one prompt and then student answers correctly.</a:t>
            </a:r>
          </a:p>
          <a:p>
            <a:endParaRPr lang="en-US" sz="4400" dirty="0" smtClean="0"/>
          </a:p>
          <a:p>
            <a:r>
              <a:rPr lang="en-US" sz="4400" dirty="0" smtClean="0"/>
              <a:t>Mark a “P-” if you give them multiple prompts and student still answers incorrectly, or you have to tell them the answer by modeling how to do it.</a:t>
            </a:r>
          </a:p>
          <a:p>
            <a:endParaRPr lang="en-US" sz="4400" dirty="0" smtClean="0"/>
          </a:p>
          <a:p>
            <a:r>
              <a:rPr lang="en-US" sz="4400" dirty="0" smtClean="0"/>
              <a:t>You will lose participation points if you do not collect data or do it incorrectly.</a:t>
            </a:r>
          </a:p>
        </p:txBody>
      </p:sp>
      <p:pic>
        <p:nvPicPr>
          <p:cNvPr id="5" name="Picture 4"/>
          <p:cNvPicPr>
            <a:picLocks noChangeAspect="1"/>
          </p:cNvPicPr>
          <p:nvPr/>
        </p:nvPicPr>
        <p:blipFill>
          <a:blip r:embed="rId2"/>
          <a:stretch>
            <a:fillRect/>
          </a:stretch>
        </p:blipFill>
        <p:spPr>
          <a:xfrm>
            <a:off x="10370295" y="0"/>
            <a:ext cx="1821704" cy="1360791"/>
          </a:xfrm>
          <a:prstGeom prst="rect">
            <a:avLst/>
          </a:prstGeom>
        </p:spPr>
      </p:pic>
      <p:pic>
        <p:nvPicPr>
          <p:cNvPr id="6" name="Picture 5"/>
          <p:cNvPicPr>
            <a:picLocks noChangeAspect="1"/>
          </p:cNvPicPr>
          <p:nvPr/>
        </p:nvPicPr>
        <p:blipFill>
          <a:blip r:embed="rId3"/>
          <a:stretch>
            <a:fillRect/>
          </a:stretch>
        </p:blipFill>
        <p:spPr>
          <a:xfrm>
            <a:off x="1614181" y="1891"/>
            <a:ext cx="1816100" cy="1358900"/>
          </a:xfrm>
          <a:prstGeom prst="rect">
            <a:avLst/>
          </a:prstGeom>
        </p:spPr>
      </p:pic>
    </p:spTree>
    <p:extLst>
      <p:ext uri="{BB962C8B-B14F-4D97-AF65-F5344CB8AC3E}">
        <p14:creationId xmlns:p14="http://schemas.microsoft.com/office/powerpoint/2010/main" val="1035783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342417"/>
          </a:xfrm>
        </p:spPr>
        <p:txBody>
          <a:bodyPr>
            <a:noAutofit/>
          </a:bodyPr>
          <a:lstStyle/>
          <a:p>
            <a:r>
              <a:rPr lang="en-US" sz="4800" b="1" dirty="0" smtClean="0"/>
              <a:t>TAKING A STUDENT TO AN </a:t>
            </a:r>
            <a:br>
              <a:rPr lang="en-US" sz="4800" b="1" dirty="0" smtClean="0"/>
            </a:br>
            <a:r>
              <a:rPr lang="en-US" sz="4800" b="1" dirty="0" smtClean="0"/>
              <a:t>ELECTIVE CLASS?</a:t>
            </a:r>
            <a:endParaRPr lang="en-US" sz="4800" b="1" dirty="0"/>
          </a:p>
        </p:txBody>
      </p:sp>
      <p:sp>
        <p:nvSpPr>
          <p:cNvPr id="3" name="Content Placeholder 2"/>
          <p:cNvSpPr>
            <a:spLocks noGrp="1"/>
          </p:cNvSpPr>
          <p:nvPr>
            <p:ph idx="1"/>
          </p:nvPr>
        </p:nvSpPr>
        <p:spPr>
          <a:xfrm>
            <a:off x="1848255" y="2898843"/>
            <a:ext cx="10343745" cy="3959157"/>
          </a:xfrm>
        </p:spPr>
        <p:txBody>
          <a:bodyPr>
            <a:normAutofit/>
          </a:bodyPr>
          <a:lstStyle/>
          <a:p>
            <a:r>
              <a:rPr lang="en-US" dirty="0"/>
              <a:t>Quietly sit with your student and help them participate in class.</a:t>
            </a:r>
          </a:p>
          <a:p>
            <a:endParaRPr lang="en-US" dirty="0"/>
          </a:p>
          <a:p>
            <a:r>
              <a:rPr lang="en-US" dirty="0"/>
              <a:t>Try to get students to complete the task that the whole class is doing. </a:t>
            </a:r>
            <a:endParaRPr lang="en-US" dirty="0" smtClean="0"/>
          </a:p>
          <a:p>
            <a:endParaRPr lang="en-US" dirty="0"/>
          </a:p>
          <a:p>
            <a:r>
              <a:rPr lang="en-US" dirty="0"/>
              <a:t>Follow teacher’s classroom rules and be respectful.</a:t>
            </a:r>
          </a:p>
          <a:p>
            <a:endParaRPr lang="en-US" dirty="0"/>
          </a:p>
          <a:p>
            <a:r>
              <a:rPr lang="en-US" dirty="0"/>
              <a:t>Never have your cell phone, </a:t>
            </a:r>
            <a:r>
              <a:rPr lang="en-US" dirty="0" err="1" smtClean="0"/>
              <a:t>ipod</a:t>
            </a:r>
            <a:r>
              <a:rPr lang="en-US" dirty="0"/>
              <a:t>, or </a:t>
            </a:r>
            <a:r>
              <a:rPr lang="en-US" dirty="0" smtClean="0"/>
              <a:t>headphones </a:t>
            </a:r>
            <a:r>
              <a:rPr lang="en-US" dirty="0"/>
              <a:t>out when in an elective class.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pic>
        <p:nvPicPr>
          <p:cNvPr id="4" name="Picture 3"/>
          <p:cNvPicPr>
            <a:picLocks noChangeAspect="1"/>
          </p:cNvPicPr>
          <p:nvPr/>
        </p:nvPicPr>
        <p:blipFill>
          <a:blip r:embed="rId3"/>
          <a:stretch>
            <a:fillRect/>
          </a:stretch>
        </p:blipFill>
        <p:spPr>
          <a:xfrm>
            <a:off x="4699407" y="1478606"/>
            <a:ext cx="3335522" cy="1245140"/>
          </a:xfrm>
          <a:prstGeom prst="rect">
            <a:avLst/>
          </a:prstGeom>
        </p:spPr>
      </p:pic>
    </p:spTree>
    <p:extLst>
      <p:ext uri="{BB962C8B-B14F-4D97-AF65-F5344CB8AC3E}">
        <p14:creationId xmlns:p14="http://schemas.microsoft.com/office/powerpoint/2010/main" val="219400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556426"/>
          </a:xfrm>
        </p:spPr>
        <p:txBody>
          <a:bodyPr>
            <a:normAutofit/>
          </a:bodyPr>
          <a:lstStyle/>
          <a:p>
            <a:r>
              <a:rPr lang="en-US" sz="4800" b="1" u="sng" dirty="0" smtClean="0"/>
              <a:t>1.  BECOME MORE AWARE OF </a:t>
            </a:r>
            <a:br>
              <a:rPr lang="en-US" sz="4800" b="1" u="sng" dirty="0" smtClean="0"/>
            </a:br>
            <a:r>
              <a:rPr lang="en-US" sz="4800" b="1" u="sng" dirty="0" smtClean="0"/>
              <a:t>VARIOUS DISABILITIES</a:t>
            </a:r>
            <a:endParaRPr lang="en-US" sz="4800" b="1" u="sng" dirty="0"/>
          </a:p>
        </p:txBody>
      </p:sp>
      <p:sp>
        <p:nvSpPr>
          <p:cNvPr id="3" name="Content Placeholder 2"/>
          <p:cNvSpPr>
            <a:spLocks noGrp="1"/>
          </p:cNvSpPr>
          <p:nvPr>
            <p:ph idx="1"/>
          </p:nvPr>
        </p:nvSpPr>
        <p:spPr>
          <a:xfrm>
            <a:off x="2801566" y="1556427"/>
            <a:ext cx="8701457" cy="5301573"/>
          </a:xfrm>
        </p:spPr>
        <p:txBody>
          <a:bodyPr>
            <a:normAutofit fontScale="47500" lnSpcReduction="20000"/>
          </a:bodyPr>
          <a:lstStyle/>
          <a:p>
            <a:pPr fontAlgn="base"/>
            <a:r>
              <a:rPr lang="en-US" sz="4500" dirty="0"/>
              <a:t>Autism</a:t>
            </a:r>
          </a:p>
          <a:p>
            <a:pPr fontAlgn="base"/>
            <a:r>
              <a:rPr lang="en-US" sz="4500" dirty="0" err="1"/>
              <a:t>Deafblindness</a:t>
            </a:r>
            <a:endParaRPr lang="en-US" sz="4500" dirty="0"/>
          </a:p>
          <a:p>
            <a:pPr fontAlgn="base"/>
            <a:r>
              <a:rPr lang="en-US" sz="4500" dirty="0"/>
              <a:t>Developmental Delay</a:t>
            </a:r>
          </a:p>
          <a:p>
            <a:pPr fontAlgn="base"/>
            <a:r>
              <a:rPr lang="en-US" sz="4500" dirty="0"/>
              <a:t>Emotional Disturbance</a:t>
            </a:r>
          </a:p>
          <a:p>
            <a:pPr fontAlgn="base"/>
            <a:r>
              <a:rPr lang="en-US" sz="4500" dirty="0"/>
              <a:t>Hearing Impairment/Deafness</a:t>
            </a:r>
          </a:p>
          <a:p>
            <a:pPr fontAlgn="base"/>
            <a:r>
              <a:rPr lang="en-US" sz="4500" dirty="0"/>
              <a:t>Intellectual Disability</a:t>
            </a:r>
          </a:p>
          <a:p>
            <a:pPr fontAlgn="base"/>
            <a:r>
              <a:rPr lang="en-US" sz="4500" dirty="0"/>
              <a:t>Multiple Disabilities</a:t>
            </a:r>
          </a:p>
          <a:p>
            <a:pPr fontAlgn="base"/>
            <a:r>
              <a:rPr lang="en-US" sz="4500" dirty="0"/>
              <a:t>Orthopedic Impairment</a:t>
            </a:r>
          </a:p>
          <a:p>
            <a:pPr fontAlgn="base"/>
            <a:r>
              <a:rPr lang="en-US" sz="4500" dirty="0"/>
              <a:t>Other Health Impairment</a:t>
            </a:r>
          </a:p>
          <a:p>
            <a:pPr fontAlgn="base"/>
            <a:r>
              <a:rPr lang="en-US" sz="4500" dirty="0"/>
              <a:t>Specific Learning Disability</a:t>
            </a:r>
          </a:p>
          <a:p>
            <a:pPr fontAlgn="base"/>
            <a:r>
              <a:rPr lang="en-US" sz="4500" dirty="0"/>
              <a:t>Speech/Language Impairment</a:t>
            </a:r>
          </a:p>
          <a:p>
            <a:pPr fontAlgn="base"/>
            <a:r>
              <a:rPr lang="en-US" sz="4500" dirty="0"/>
              <a:t>Traumatic Brain Injury</a:t>
            </a:r>
          </a:p>
          <a:p>
            <a:pPr fontAlgn="base"/>
            <a:r>
              <a:rPr lang="en-US" sz="4500" dirty="0"/>
              <a:t>Visual Impairment (Including Blindness)</a:t>
            </a:r>
          </a:p>
          <a:p>
            <a:endParaRPr lang="en-US" dirty="0"/>
          </a:p>
        </p:txBody>
      </p:sp>
      <p:pic>
        <p:nvPicPr>
          <p:cNvPr id="4" name="Picture 3"/>
          <p:cNvPicPr>
            <a:picLocks noChangeAspect="1"/>
          </p:cNvPicPr>
          <p:nvPr/>
        </p:nvPicPr>
        <p:blipFill>
          <a:blip r:embed="rId2"/>
          <a:stretch>
            <a:fillRect/>
          </a:stretch>
        </p:blipFill>
        <p:spPr>
          <a:xfrm>
            <a:off x="7682824" y="2019705"/>
            <a:ext cx="3620716" cy="3620716"/>
          </a:xfrm>
          <a:prstGeom prst="rect">
            <a:avLst/>
          </a:prstGeom>
        </p:spPr>
      </p:pic>
    </p:spTree>
    <p:extLst>
      <p:ext uri="{BB962C8B-B14F-4D97-AF65-F5344CB8AC3E}">
        <p14:creationId xmlns:p14="http://schemas.microsoft.com/office/powerpoint/2010/main" val="124130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heckerboard(across)">
                                      <p:cBhvr>
                                        <p:cTn id="34" dur="500"/>
                                        <p:tgtEl>
                                          <p:spTgt spid="3">
                                            <p:txEl>
                                              <p:pRg st="9" end="9"/>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7" dur="500"/>
                                        <p:tgtEl>
                                          <p:spTgt spid="3">
                                            <p:txEl>
                                              <p:pRg st="10" end="1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0" dur="500"/>
                                        <p:tgtEl>
                                          <p:spTgt spid="3">
                                            <p:txEl>
                                              <p:pRg st="11" end="1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784"/>
            <a:ext cx="12192000" cy="331697"/>
          </a:xfrm>
        </p:spPr>
        <p:txBody>
          <a:bodyPr>
            <a:normAutofit fontScale="90000"/>
          </a:bodyPr>
          <a:lstStyle/>
          <a:p>
            <a:pPr algn="ctr"/>
            <a:endParaRPr lang="en-US" sz="6000" b="1" dirty="0">
              <a:solidFill>
                <a:srgbClr val="00B0F0"/>
              </a:solidFill>
            </a:endParaRPr>
          </a:p>
        </p:txBody>
      </p:sp>
      <p:sp>
        <p:nvSpPr>
          <p:cNvPr id="3" name="Content Placeholder 2"/>
          <p:cNvSpPr>
            <a:spLocks noGrp="1"/>
          </p:cNvSpPr>
          <p:nvPr>
            <p:ph idx="1"/>
          </p:nvPr>
        </p:nvSpPr>
        <p:spPr>
          <a:xfrm>
            <a:off x="1750978" y="953311"/>
            <a:ext cx="10441021" cy="5904689"/>
          </a:xfrm>
        </p:spPr>
        <p:txBody>
          <a:bodyPr>
            <a:normAutofit fontScale="85000" lnSpcReduction="20000"/>
          </a:bodyPr>
          <a:lstStyle/>
          <a:p>
            <a:endParaRPr lang="en-US" sz="2400" dirty="0" smtClean="0"/>
          </a:p>
          <a:p>
            <a:r>
              <a:rPr lang="en-US" sz="3200" dirty="0"/>
              <a:t>If a teacher is lecturing, you should be prompting the student to </a:t>
            </a:r>
            <a:r>
              <a:rPr lang="en-US" sz="3200" dirty="0" smtClean="0"/>
              <a:t>participate</a:t>
            </a:r>
            <a:r>
              <a:rPr lang="en-US" sz="3200" dirty="0" smtClean="0"/>
              <a:t> </a:t>
            </a:r>
            <a:r>
              <a:rPr lang="en-US" sz="3200" dirty="0"/>
              <a:t>and praising the student for being quiet/staying in seat/being a good listener.</a:t>
            </a:r>
          </a:p>
          <a:p>
            <a:endParaRPr lang="en-US" sz="3200" dirty="0"/>
          </a:p>
          <a:p>
            <a:r>
              <a:rPr lang="en-US" sz="3200" dirty="0" smtClean="0"/>
              <a:t>Do </a:t>
            </a:r>
            <a:r>
              <a:rPr lang="en-US" sz="3200" dirty="0"/>
              <a:t>not raise your hand to answer questions.  You are not taking the class.</a:t>
            </a:r>
          </a:p>
          <a:p>
            <a:endParaRPr lang="en-US" sz="3200" dirty="0"/>
          </a:p>
          <a:p>
            <a:r>
              <a:rPr lang="en-US" sz="3200" dirty="0" smtClean="0"/>
              <a:t>Remember </a:t>
            </a:r>
            <a:r>
              <a:rPr lang="en-US" sz="3200" dirty="0"/>
              <a:t>you should not be doing work for the student.  But you should be prompting and showing them how to do </a:t>
            </a:r>
            <a:r>
              <a:rPr lang="en-US" sz="3200" dirty="0" smtClean="0"/>
              <a:t>it.</a:t>
            </a:r>
            <a:endParaRPr lang="en-US" sz="3200" dirty="0"/>
          </a:p>
          <a:p>
            <a:endParaRPr lang="en-US" sz="3200" dirty="0"/>
          </a:p>
          <a:p>
            <a:r>
              <a:rPr lang="en-US" sz="3200" dirty="0"/>
              <a:t>You should be paying attention to your student for the whole class period.  Please stay on task and avoid talking with friends.</a:t>
            </a:r>
          </a:p>
          <a:p>
            <a:endParaRPr lang="en-US" sz="2400" dirty="0"/>
          </a:p>
          <a:p>
            <a:endParaRPr lang="en-US" sz="2400" dirty="0"/>
          </a:p>
          <a:p>
            <a:endParaRPr lang="en-US" dirty="0"/>
          </a:p>
        </p:txBody>
      </p:sp>
    </p:spTree>
    <p:extLst>
      <p:ext uri="{BB962C8B-B14F-4D97-AF65-F5344CB8AC3E}">
        <p14:creationId xmlns:p14="http://schemas.microsoft.com/office/powerpoint/2010/main" val="23561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791" y="1"/>
            <a:ext cx="7723762" cy="1031132"/>
          </a:xfrm>
        </p:spPr>
        <p:txBody>
          <a:bodyPr>
            <a:normAutofit/>
          </a:bodyPr>
          <a:lstStyle/>
          <a:p>
            <a:r>
              <a:rPr lang="en-US" sz="3200" b="1" smtClean="0"/>
              <a:t>  HOMEWORK </a:t>
            </a:r>
            <a:r>
              <a:rPr lang="en-US" sz="3200" b="1" dirty="0" smtClean="0"/>
              <a:t>FROM ELECTIVE CLASSES</a:t>
            </a:r>
            <a:endParaRPr lang="en-US" sz="3200" b="1" dirty="0"/>
          </a:p>
        </p:txBody>
      </p:sp>
      <p:sp>
        <p:nvSpPr>
          <p:cNvPr id="3" name="Content Placeholder 2"/>
          <p:cNvSpPr>
            <a:spLocks noGrp="1"/>
          </p:cNvSpPr>
          <p:nvPr>
            <p:ph idx="1"/>
          </p:nvPr>
        </p:nvSpPr>
        <p:spPr>
          <a:xfrm>
            <a:off x="1906621" y="2237362"/>
            <a:ext cx="9596402" cy="4620637"/>
          </a:xfrm>
        </p:spPr>
        <p:txBody>
          <a:bodyPr>
            <a:normAutofit fontScale="92500"/>
          </a:bodyPr>
          <a:lstStyle/>
          <a:p>
            <a:r>
              <a:rPr lang="en-US" sz="3200" dirty="0" smtClean="0"/>
              <a:t>If a student gets homework in an elective class, please bring the assignment back to me at the end of the period.</a:t>
            </a:r>
          </a:p>
          <a:p>
            <a:endParaRPr lang="en-US" sz="3200" dirty="0" smtClean="0"/>
          </a:p>
          <a:p>
            <a:r>
              <a:rPr lang="en-US" sz="3200" dirty="0" smtClean="0"/>
              <a:t>I will check it to see if it’s a homework assignment I think the student should complete. </a:t>
            </a:r>
          </a:p>
          <a:p>
            <a:endParaRPr lang="en-US" sz="3200" dirty="0" smtClean="0"/>
          </a:p>
          <a:p>
            <a:r>
              <a:rPr lang="en-US" sz="3200" dirty="0" smtClean="0"/>
              <a:t>If so, it will be sent home in their Mustang Binder or I will have them work on it during Flex Period.</a:t>
            </a:r>
            <a:endParaRPr lang="en-US" sz="3200" dirty="0"/>
          </a:p>
        </p:txBody>
      </p:sp>
      <p:pic>
        <p:nvPicPr>
          <p:cNvPr id="4" name="Picture 3"/>
          <p:cNvPicPr>
            <a:picLocks noChangeAspect="1"/>
          </p:cNvPicPr>
          <p:nvPr/>
        </p:nvPicPr>
        <p:blipFill>
          <a:blip r:embed="rId2"/>
          <a:stretch>
            <a:fillRect/>
          </a:stretch>
        </p:blipFill>
        <p:spPr>
          <a:xfrm>
            <a:off x="9338553" y="203606"/>
            <a:ext cx="2715169" cy="2033756"/>
          </a:xfrm>
          <a:prstGeom prst="rect">
            <a:avLst/>
          </a:prstGeom>
        </p:spPr>
      </p:pic>
    </p:spTree>
    <p:extLst>
      <p:ext uri="{BB962C8B-B14F-4D97-AF65-F5344CB8AC3E}">
        <p14:creationId xmlns:p14="http://schemas.microsoft.com/office/powerpoint/2010/main" val="2022753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147864"/>
          </a:xfrm>
        </p:spPr>
        <p:txBody>
          <a:bodyPr>
            <a:normAutofit/>
          </a:bodyPr>
          <a:lstStyle/>
          <a:p>
            <a:r>
              <a:rPr lang="en-US" sz="6000" b="1" dirty="0" smtClean="0"/>
              <a:t>TRACKERS</a:t>
            </a:r>
            <a:endParaRPr lang="en-US" sz="6000" b="1" dirty="0"/>
          </a:p>
        </p:txBody>
      </p:sp>
      <p:sp>
        <p:nvSpPr>
          <p:cNvPr id="3" name="Content Placeholder 2"/>
          <p:cNvSpPr>
            <a:spLocks noGrp="1"/>
          </p:cNvSpPr>
          <p:nvPr>
            <p:ph idx="1"/>
          </p:nvPr>
        </p:nvSpPr>
        <p:spPr>
          <a:xfrm>
            <a:off x="2470826" y="1147866"/>
            <a:ext cx="9721174" cy="4805462"/>
          </a:xfrm>
        </p:spPr>
        <p:txBody>
          <a:bodyPr>
            <a:normAutofit/>
          </a:bodyPr>
          <a:lstStyle/>
          <a:p>
            <a:endParaRPr lang="en-US" dirty="0" smtClean="0"/>
          </a:p>
          <a:p>
            <a:r>
              <a:rPr lang="en-US" dirty="0" smtClean="0"/>
              <a:t>You will fill out your student’s behavior tracker at the end of each class period.  (The last 10 minutes of class!)</a:t>
            </a:r>
          </a:p>
          <a:p>
            <a:r>
              <a:rPr lang="en-US" dirty="0" smtClean="0"/>
              <a:t>Please fill it out honestly and correctly.</a:t>
            </a:r>
          </a:p>
          <a:p>
            <a:r>
              <a:rPr lang="en-US" dirty="0" smtClean="0"/>
              <a:t>Make sure to write at least 2 sentences in the comments section.  One sentence about what they did in class and one sentence about their behavior.</a:t>
            </a:r>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68788492"/>
              </p:ext>
            </p:extLst>
          </p:nvPr>
        </p:nvGraphicFramePr>
        <p:xfrm>
          <a:off x="4260715" y="4221805"/>
          <a:ext cx="6906637" cy="2412460"/>
        </p:xfrm>
        <a:graphic>
          <a:graphicData uri="http://schemas.openxmlformats.org/drawingml/2006/table">
            <a:tbl>
              <a:tblPr firstRow="1" firstCol="1" bandRow="1"/>
              <a:tblGrid>
                <a:gridCol w="4675261"/>
                <a:gridCol w="903175"/>
                <a:gridCol w="637537"/>
                <a:gridCol w="690664"/>
              </a:tblGrid>
              <a:tr h="699990">
                <a:tc gridSpan="4">
                  <a:txBody>
                    <a:bodyPr/>
                    <a:lstStyle/>
                    <a:p>
                      <a:pPr marL="0" marR="0">
                        <a:spcBef>
                          <a:spcPts val="0"/>
                        </a:spcBef>
                        <a:spcAft>
                          <a:spcPts val="0"/>
                        </a:spcAft>
                      </a:pPr>
                      <a:r>
                        <a:rPr lang="en-US" sz="900" dirty="0">
                          <a:effectLst/>
                          <a:latin typeface="Chalkboard" charset="0"/>
                          <a:ea typeface="ＭＳ 明朝" charset="-128"/>
                          <a:cs typeface="Times New Roman" charset="0"/>
                        </a:rPr>
                        <a:t> </a:t>
                      </a:r>
                      <a:endParaRPr lang="en-US" sz="1200" dirty="0">
                        <a:effectLst/>
                        <a:latin typeface="Cambria" charset="0"/>
                        <a:ea typeface="ＭＳ 明朝" charset="-128"/>
                        <a:cs typeface="Times New Roman" charset="0"/>
                      </a:endParaRPr>
                    </a:p>
                    <a:p>
                      <a:pPr marL="0" marR="0">
                        <a:spcBef>
                          <a:spcPts val="0"/>
                        </a:spcBef>
                        <a:spcAft>
                          <a:spcPts val="0"/>
                        </a:spcAft>
                      </a:pPr>
                      <a:r>
                        <a:rPr lang="en-US" sz="900" b="1" dirty="0">
                          <a:effectLst/>
                          <a:latin typeface="Chalkboard" charset="0"/>
                          <a:ea typeface="ＭＳ 明朝" charset="-128"/>
                          <a:cs typeface="Times New Roman" charset="0"/>
                        </a:rPr>
                        <a:t>A1 / B5:  _________________________          PEER TUTOR/TEACHER:  _______________________</a:t>
                      </a:r>
                      <a:endParaRPr lang="en-US" sz="1200" dirty="0">
                        <a:effectLst/>
                        <a:latin typeface="Cambria" charset="0"/>
                        <a:ea typeface="ＭＳ 明朝" charset="-128"/>
                        <a:cs typeface="Times New Roman" charset="0"/>
                      </a:endParaRPr>
                    </a:p>
                    <a:p>
                      <a:pPr marL="0" marR="0">
                        <a:spcBef>
                          <a:spcPts val="0"/>
                        </a:spcBef>
                        <a:spcAft>
                          <a:spcPts val="0"/>
                        </a:spcAft>
                      </a:pPr>
                      <a:r>
                        <a:rPr lang="en-US" sz="900" b="1" dirty="0">
                          <a:effectLst/>
                          <a:latin typeface="Chalkboard" charset="0"/>
                          <a:ea typeface="ＭＳ 明朝" charset="-128"/>
                          <a:cs typeface="Times New Roman" charset="0"/>
                        </a:rPr>
                        <a:t> </a:t>
                      </a:r>
                      <a:endParaRPr lang="en-US" sz="12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3229">
                <a:tc>
                  <a:txBody>
                    <a:bodyPr/>
                    <a:lstStyle/>
                    <a:p>
                      <a:pPr marL="0" marR="0">
                        <a:spcBef>
                          <a:spcPts val="0"/>
                        </a:spcBef>
                        <a:spcAft>
                          <a:spcPts val="0"/>
                        </a:spcAft>
                      </a:pPr>
                      <a:r>
                        <a:rPr lang="en-US" sz="1100" b="1" u="sng">
                          <a:effectLst/>
                          <a:latin typeface="Chalkboard" charset="0"/>
                          <a:ea typeface="ＭＳ 明朝" charset="-128"/>
                          <a:cs typeface="Times New Roman" charset="0"/>
                        </a:rPr>
                        <a:t>CLASSROOM RULES:</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Chalkboard" charset="0"/>
                          <a:ea typeface="ＭＳ 明朝" charset="-128"/>
                          <a:cs typeface="Times New Roman" charset="0"/>
                        </a:rPr>
                        <a:t>EXCELLENT</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dirty="0">
                          <a:effectLst/>
                          <a:latin typeface="Chalkboard" charset="0"/>
                          <a:ea typeface="ＭＳ 明朝" charset="-128"/>
                          <a:cs typeface="Times New Roman" charset="0"/>
                        </a:rPr>
                        <a:t>OK</a:t>
                      </a:r>
                      <a:endParaRPr lang="en-US" sz="12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Chalkboard" charset="0"/>
                          <a:ea typeface="ＭＳ 明朝" charset="-128"/>
                          <a:cs typeface="Times New Roman" charset="0"/>
                        </a:rPr>
                        <a:t>POOR</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1613">
                <a:tc>
                  <a:txBody>
                    <a:bodyPr/>
                    <a:lstStyle/>
                    <a:p>
                      <a:pPr marL="0" marR="0">
                        <a:spcBef>
                          <a:spcPts val="0"/>
                        </a:spcBef>
                        <a:spcAft>
                          <a:spcPts val="0"/>
                        </a:spcAft>
                      </a:pPr>
                      <a:r>
                        <a:rPr lang="en-US" sz="1000">
                          <a:effectLst/>
                          <a:latin typeface="Chalkboard" charset="0"/>
                          <a:ea typeface="ＭＳ 明朝" charset="-128"/>
                          <a:cs typeface="Times New Roman" charset="0"/>
                        </a:rPr>
                        <a:t>Did the student follow directions and work hard the whole period?</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halkboard" charset="0"/>
                          <a:ea typeface="ＭＳ 明朝" charset="-128"/>
                          <a:cs typeface="Times New Roman" charset="0"/>
                        </a:rPr>
                        <a:t>2</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halkboard" charset="0"/>
                          <a:ea typeface="ＭＳ 明朝" charset="-128"/>
                          <a:cs typeface="Times New Roman" charset="0"/>
                        </a:rPr>
                        <a:t>1</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halkboard" charset="0"/>
                          <a:ea typeface="ＭＳ 明朝" charset="-128"/>
                          <a:cs typeface="Times New Roman" charset="0"/>
                        </a:rPr>
                        <a:t>0</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1613">
                <a:tc>
                  <a:txBody>
                    <a:bodyPr/>
                    <a:lstStyle/>
                    <a:p>
                      <a:pPr marL="0" marR="0">
                        <a:spcBef>
                          <a:spcPts val="0"/>
                        </a:spcBef>
                        <a:spcAft>
                          <a:spcPts val="0"/>
                        </a:spcAft>
                      </a:pPr>
                      <a:r>
                        <a:rPr lang="en-US" sz="1000">
                          <a:effectLst/>
                          <a:latin typeface="Chalkboard" charset="0"/>
                          <a:ea typeface="ＭＳ 明朝" charset="-128"/>
                          <a:cs typeface="Times New Roman" charset="0"/>
                        </a:rPr>
                        <a:t>Did the student keep their body and objects to themselves?</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halkboard" charset="0"/>
                          <a:ea typeface="ＭＳ 明朝" charset="-128"/>
                          <a:cs typeface="Times New Roman" charset="0"/>
                        </a:rPr>
                        <a:t>2</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halkboard" charset="0"/>
                          <a:ea typeface="ＭＳ 明朝" charset="-128"/>
                          <a:cs typeface="Times New Roman" charset="0"/>
                        </a:rPr>
                        <a:t>1</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halkboard" charset="0"/>
                          <a:ea typeface="ＭＳ 明朝" charset="-128"/>
                          <a:cs typeface="Times New Roman" charset="0"/>
                        </a:rPr>
                        <a:t>0</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1613">
                <a:tc>
                  <a:txBody>
                    <a:bodyPr/>
                    <a:lstStyle/>
                    <a:p>
                      <a:pPr marL="0" marR="0">
                        <a:spcBef>
                          <a:spcPts val="0"/>
                        </a:spcBef>
                        <a:spcAft>
                          <a:spcPts val="0"/>
                        </a:spcAft>
                      </a:pPr>
                      <a:r>
                        <a:rPr lang="en-US" sz="1000">
                          <a:effectLst/>
                          <a:latin typeface="Chalkboard" charset="0"/>
                          <a:ea typeface="ＭＳ 明朝" charset="-128"/>
                          <a:cs typeface="Times New Roman" charset="0"/>
                        </a:rPr>
                        <a:t>Did the student use appropriate language and respect?</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halkboard" charset="0"/>
                          <a:ea typeface="ＭＳ 明朝" charset="-128"/>
                          <a:cs typeface="Times New Roman" charset="0"/>
                        </a:rPr>
                        <a:t>2</a:t>
                      </a:r>
                      <a:endParaRPr lang="en-US" sz="120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Chalkboard" charset="0"/>
                          <a:ea typeface="ＭＳ 明朝" charset="-128"/>
                          <a:cs typeface="Times New Roman" charset="0"/>
                        </a:rPr>
                        <a:t>1</a:t>
                      </a:r>
                      <a:endParaRPr lang="en-US" sz="12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Chalkboard" charset="0"/>
                          <a:ea typeface="ＭＳ 明朝" charset="-128"/>
                          <a:cs typeface="Times New Roman" charset="0"/>
                        </a:rPr>
                        <a:t>0</a:t>
                      </a:r>
                      <a:endParaRPr lang="en-US" sz="12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04402">
                <a:tc gridSpan="4">
                  <a:txBody>
                    <a:bodyPr/>
                    <a:lstStyle/>
                    <a:p>
                      <a:pPr marL="0" marR="0">
                        <a:spcBef>
                          <a:spcPts val="0"/>
                        </a:spcBef>
                        <a:spcAft>
                          <a:spcPts val="0"/>
                        </a:spcAft>
                      </a:pPr>
                      <a:r>
                        <a:rPr lang="en-US" sz="900" b="1" dirty="0">
                          <a:effectLst/>
                          <a:latin typeface="Chalkboard" charset="0"/>
                          <a:ea typeface="ＭＳ 明朝" charset="-128"/>
                          <a:cs typeface="Times New Roman" charset="0"/>
                        </a:rPr>
                        <a:t>COMMENTS:</a:t>
                      </a:r>
                      <a:endParaRPr lang="en-US" sz="1200" dirty="0">
                        <a:effectLst/>
                        <a:latin typeface="Cambria" charset="0"/>
                        <a:ea typeface="ＭＳ 明朝" charset="-128"/>
                        <a:cs typeface="Times New Roman" charset="0"/>
                      </a:endParaRPr>
                    </a:p>
                    <a:p>
                      <a:pPr marL="0" marR="0">
                        <a:spcBef>
                          <a:spcPts val="0"/>
                        </a:spcBef>
                        <a:spcAft>
                          <a:spcPts val="0"/>
                        </a:spcAft>
                      </a:pPr>
                      <a:endParaRPr lang="en-US" sz="1200" dirty="0">
                        <a:effectLst/>
                        <a:latin typeface="Cambria" charset="0"/>
                        <a:ea typeface="ＭＳ 明朝" charset="-128"/>
                        <a:cs typeface="Times New Roman" charset="0"/>
                      </a:endParaRPr>
                    </a:p>
                    <a:p>
                      <a:pPr marL="0" marR="0">
                        <a:spcBef>
                          <a:spcPts val="0"/>
                        </a:spcBef>
                        <a:spcAft>
                          <a:spcPts val="0"/>
                        </a:spcAft>
                      </a:pPr>
                      <a:r>
                        <a:rPr lang="en-US" sz="900" b="1" dirty="0">
                          <a:effectLst/>
                          <a:latin typeface="Chalkboard" charset="0"/>
                          <a:ea typeface="ＭＳ 明朝" charset="-128"/>
                          <a:cs typeface="Times New Roman" charset="0"/>
                        </a:rPr>
                        <a:t> </a:t>
                      </a:r>
                      <a:endParaRPr lang="en-US" sz="12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325566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2919"/>
            <a:ext cx="10707689" cy="894946"/>
          </a:xfrm>
        </p:spPr>
        <p:txBody>
          <a:bodyPr>
            <a:noAutofit/>
          </a:bodyPr>
          <a:lstStyle/>
          <a:p>
            <a:r>
              <a:rPr lang="en-US" sz="5400" b="1" dirty="0" smtClean="0"/>
              <a:t>CLASSROOM RULES – TRACKER!!!</a:t>
            </a:r>
            <a:endParaRPr lang="en-US" sz="5400" b="1" dirty="0"/>
          </a:p>
        </p:txBody>
      </p:sp>
      <p:sp>
        <p:nvSpPr>
          <p:cNvPr id="3" name="Content Placeholder 2"/>
          <p:cNvSpPr>
            <a:spLocks noGrp="1"/>
          </p:cNvSpPr>
          <p:nvPr>
            <p:ph idx="1"/>
          </p:nvPr>
        </p:nvSpPr>
        <p:spPr>
          <a:xfrm>
            <a:off x="1322962" y="1926078"/>
            <a:ext cx="10869038" cy="3988340"/>
          </a:xfrm>
        </p:spPr>
        <p:txBody>
          <a:bodyPr>
            <a:normAutofit/>
          </a:bodyPr>
          <a:lstStyle/>
          <a:p>
            <a:r>
              <a:rPr lang="en-US" sz="3600" dirty="0" smtClean="0"/>
              <a:t>1.  Follow directions and work hard the whole period.</a:t>
            </a:r>
          </a:p>
          <a:p>
            <a:endParaRPr lang="en-US" sz="3600" dirty="0" smtClean="0"/>
          </a:p>
          <a:p>
            <a:r>
              <a:rPr lang="en-US" sz="3600" dirty="0" smtClean="0"/>
              <a:t>2.  Keep body and objects to self.</a:t>
            </a:r>
          </a:p>
          <a:p>
            <a:endParaRPr lang="en-US" sz="3600" dirty="0" smtClean="0"/>
          </a:p>
          <a:p>
            <a:r>
              <a:rPr lang="en-US" sz="3600" dirty="0" smtClean="0"/>
              <a:t>3.  Use appropriate language and respect.</a:t>
            </a:r>
            <a:endParaRPr lang="en-US" sz="3600" dirty="0"/>
          </a:p>
        </p:txBody>
      </p:sp>
      <p:pic>
        <p:nvPicPr>
          <p:cNvPr id="6" name="Picture 5"/>
          <p:cNvPicPr>
            <a:picLocks noChangeAspect="1"/>
          </p:cNvPicPr>
          <p:nvPr/>
        </p:nvPicPr>
        <p:blipFill>
          <a:blip r:embed="rId2"/>
          <a:stretch>
            <a:fillRect/>
          </a:stretch>
        </p:blipFill>
        <p:spPr>
          <a:xfrm>
            <a:off x="8984034" y="2941673"/>
            <a:ext cx="2624239" cy="2019434"/>
          </a:xfrm>
          <a:prstGeom prst="rect">
            <a:avLst/>
          </a:prstGeom>
        </p:spPr>
      </p:pic>
    </p:spTree>
    <p:extLst>
      <p:ext uri="{BB962C8B-B14F-4D97-AF65-F5344CB8AC3E}">
        <p14:creationId xmlns:p14="http://schemas.microsoft.com/office/powerpoint/2010/main" val="1383358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070043"/>
          </a:xfrm>
        </p:spPr>
        <p:txBody>
          <a:bodyPr>
            <a:normAutofit/>
          </a:bodyPr>
          <a:lstStyle/>
          <a:p>
            <a:r>
              <a:rPr lang="en-US" sz="6000" b="1" dirty="0" smtClean="0"/>
              <a:t>FREE TIME</a:t>
            </a:r>
            <a:endParaRPr lang="en-US" sz="6000" b="1" dirty="0"/>
          </a:p>
        </p:txBody>
      </p:sp>
      <p:sp>
        <p:nvSpPr>
          <p:cNvPr id="3" name="Content Placeholder 2"/>
          <p:cNvSpPr>
            <a:spLocks noGrp="1"/>
          </p:cNvSpPr>
          <p:nvPr>
            <p:ph idx="1"/>
          </p:nvPr>
        </p:nvSpPr>
        <p:spPr>
          <a:xfrm>
            <a:off x="1484310" y="1945532"/>
            <a:ext cx="10707690" cy="4912468"/>
          </a:xfrm>
        </p:spPr>
        <p:txBody>
          <a:bodyPr/>
          <a:lstStyle/>
          <a:p>
            <a:r>
              <a:rPr lang="en-US" sz="3200" dirty="0" smtClean="0"/>
              <a:t>Students will receive free time at the end of each class period if they receive all 2’s on their tracker.</a:t>
            </a:r>
          </a:p>
          <a:p>
            <a:endParaRPr lang="en-US" sz="3200" dirty="0" smtClean="0"/>
          </a:p>
          <a:p>
            <a:r>
              <a:rPr lang="en-US" sz="3200" dirty="0" smtClean="0"/>
              <a:t>Free time activities – chatting with peer tutors, </a:t>
            </a:r>
            <a:r>
              <a:rPr lang="en-US" sz="3200" dirty="0" err="1" smtClean="0"/>
              <a:t>legos</a:t>
            </a:r>
            <a:r>
              <a:rPr lang="en-US" sz="3200" dirty="0" smtClean="0"/>
              <a:t>, games, drawing, etc.</a:t>
            </a:r>
          </a:p>
          <a:p>
            <a:endParaRPr lang="en-US" sz="3200" dirty="0"/>
          </a:p>
          <a:p>
            <a:r>
              <a:rPr lang="en-US" sz="3200" dirty="0" smtClean="0"/>
              <a:t>This is not your free time.  Stay with your student until the bell rings.   Have fun with your student!</a:t>
            </a:r>
          </a:p>
          <a:p>
            <a:endParaRPr lang="en-US" dirty="0"/>
          </a:p>
          <a:p>
            <a:endParaRPr lang="en-US" dirty="0"/>
          </a:p>
        </p:txBody>
      </p:sp>
      <p:pic>
        <p:nvPicPr>
          <p:cNvPr id="4" name="Picture 3"/>
          <p:cNvPicPr>
            <a:picLocks noChangeAspect="1"/>
          </p:cNvPicPr>
          <p:nvPr/>
        </p:nvPicPr>
        <p:blipFill>
          <a:blip r:embed="rId2"/>
          <a:stretch>
            <a:fillRect/>
          </a:stretch>
        </p:blipFill>
        <p:spPr>
          <a:xfrm>
            <a:off x="8705850" y="45285"/>
            <a:ext cx="2519869" cy="1329251"/>
          </a:xfrm>
          <a:prstGeom prst="rect">
            <a:avLst/>
          </a:prstGeom>
        </p:spPr>
      </p:pic>
      <p:pic>
        <p:nvPicPr>
          <p:cNvPr id="5" name="Picture 4"/>
          <p:cNvPicPr>
            <a:picLocks noChangeAspect="1"/>
          </p:cNvPicPr>
          <p:nvPr/>
        </p:nvPicPr>
        <p:blipFill>
          <a:blip r:embed="rId3"/>
          <a:stretch>
            <a:fillRect/>
          </a:stretch>
        </p:blipFill>
        <p:spPr>
          <a:xfrm>
            <a:off x="1719499" y="0"/>
            <a:ext cx="2527300" cy="1333500"/>
          </a:xfrm>
          <a:prstGeom prst="rect">
            <a:avLst/>
          </a:prstGeom>
        </p:spPr>
      </p:pic>
    </p:spTree>
    <p:extLst>
      <p:ext uri="{BB962C8B-B14F-4D97-AF65-F5344CB8AC3E}">
        <p14:creationId xmlns:p14="http://schemas.microsoft.com/office/powerpoint/2010/main" val="1494130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843"/>
            <a:ext cx="12192000" cy="1094282"/>
          </a:xfrm>
        </p:spPr>
        <p:txBody>
          <a:bodyPr>
            <a:normAutofit/>
          </a:bodyPr>
          <a:lstStyle/>
          <a:p>
            <a:pPr algn="ctr"/>
            <a:r>
              <a:rPr lang="en-US" sz="6000" b="1" dirty="0" smtClean="0">
                <a:solidFill>
                  <a:schemeClr val="tx2"/>
                </a:solidFill>
              </a:rPr>
              <a:t>FIELD TRIPS</a:t>
            </a:r>
            <a:endParaRPr lang="en-US" sz="6000" b="1" dirty="0">
              <a:solidFill>
                <a:schemeClr val="tx2"/>
              </a:solidFill>
            </a:endParaRPr>
          </a:p>
        </p:txBody>
      </p:sp>
      <p:sp>
        <p:nvSpPr>
          <p:cNvPr id="3" name="Content Placeholder 2"/>
          <p:cNvSpPr>
            <a:spLocks noGrp="1"/>
          </p:cNvSpPr>
          <p:nvPr>
            <p:ph idx="1"/>
          </p:nvPr>
        </p:nvSpPr>
        <p:spPr>
          <a:xfrm>
            <a:off x="1459149" y="3190672"/>
            <a:ext cx="10732850" cy="3667328"/>
          </a:xfrm>
        </p:spPr>
        <p:txBody>
          <a:bodyPr>
            <a:normAutofit fontScale="62500" lnSpcReduction="20000"/>
          </a:bodyPr>
          <a:lstStyle/>
          <a:p>
            <a:r>
              <a:rPr lang="en-US" sz="3800" dirty="0" smtClean="0"/>
              <a:t>We go on 4 field trips each semester!  Field trips are a privilege and are not a guaranteed part of this class.</a:t>
            </a:r>
          </a:p>
          <a:p>
            <a:endParaRPr lang="en-US" sz="3800" dirty="0"/>
          </a:p>
          <a:p>
            <a:r>
              <a:rPr lang="en-US" sz="3800" dirty="0" smtClean="0"/>
              <a:t>I cannot invite every peer tutor on a field trip this semester.</a:t>
            </a:r>
          </a:p>
          <a:p>
            <a:endParaRPr lang="en-US" sz="3800" dirty="0"/>
          </a:p>
          <a:p>
            <a:r>
              <a:rPr lang="en-US" sz="3800" dirty="0" smtClean="0"/>
              <a:t>I can only invite 16 peer tutors on each field trip.</a:t>
            </a:r>
          </a:p>
          <a:p>
            <a:endParaRPr lang="en-US" sz="3800" dirty="0"/>
          </a:p>
          <a:p>
            <a:r>
              <a:rPr lang="en-US" sz="3800" dirty="0" smtClean="0"/>
              <a:t>I am looking for exceptional peer tutors to go on field trips with us!!!</a:t>
            </a:r>
          </a:p>
          <a:p>
            <a:endParaRPr lang="en-US" sz="3800" dirty="0"/>
          </a:p>
          <a:p>
            <a:endParaRPr lang="en-US" sz="3800" dirty="0" smtClean="0"/>
          </a:p>
          <a:p>
            <a:endParaRPr lang="en-US" dirty="0"/>
          </a:p>
        </p:txBody>
      </p:sp>
      <p:pic>
        <p:nvPicPr>
          <p:cNvPr id="4" name="Picture 3"/>
          <p:cNvPicPr>
            <a:picLocks noChangeAspect="1"/>
          </p:cNvPicPr>
          <p:nvPr/>
        </p:nvPicPr>
        <p:blipFill>
          <a:blip r:embed="rId2"/>
          <a:stretch>
            <a:fillRect/>
          </a:stretch>
        </p:blipFill>
        <p:spPr>
          <a:xfrm>
            <a:off x="8607229" y="223808"/>
            <a:ext cx="3318882" cy="2220633"/>
          </a:xfrm>
          <a:prstGeom prst="rect">
            <a:avLst/>
          </a:prstGeom>
        </p:spPr>
      </p:pic>
    </p:spTree>
    <p:extLst>
      <p:ext uri="{BB962C8B-B14F-4D97-AF65-F5344CB8AC3E}">
        <p14:creationId xmlns:p14="http://schemas.microsoft.com/office/powerpoint/2010/main" val="958284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416" y="1"/>
            <a:ext cx="10849583" cy="1206229"/>
          </a:xfrm>
        </p:spPr>
        <p:txBody>
          <a:bodyPr>
            <a:normAutofit/>
          </a:bodyPr>
          <a:lstStyle/>
          <a:p>
            <a:pPr algn="ctr"/>
            <a:r>
              <a:rPr lang="en-US" sz="5400" b="1" dirty="0" smtClean="0">
                <a:solidFill>
                  <a:schemeClr val="tx2"/>
                </a:solidFill>
              </a:rPr>
              <a:t>EXCEPTIONAL </a:t>
            </a:r>
            <a:r>
              <a:rPr lang="en-US" sz="5400" b="1" dirty="0" smtClean="0">
                <a:solidFill>
                  <a:schemeClr val="tx2"/>
                </a:solidFill>
              </a:rPr>
              <a:t>PEER TUTORS</a:t>
            </a:r>
            <a:r>
              <a:rPr lang="is-IS" sz="5400" b="1" dirty="0" smtClean="0">
                <a:solidFill>
                  <a:schemeClr val="tx2"/>
                </a:solidFill>
              </a:rPr>
              <a:t>…</a:t>
            </a:r>
            <a:endParaRPr lang="en-US" sz="5400" b="1" dirty="0">
              <a:solidFill>
                <a:schemeClr val="tx2"/>
              </a:solidFill>
            </a:endParaRPr>
          </a:p>
        </p:txBody>
      </p:sp>
      <p:sp>
        <p:nvSpPr>
          <p:cNvPr id="3" name="Content Placeholder 2"/>
          <p:cNvSpPr>
            <a:spLocks noGrp="1"/>
          </p:cNvSpPr>
          <p:nvPr>
            <p:ph idx="1"/>
          </p:nvPr>
        </p:nvSpPr>
        <p:spPr>
          <a:xfrm>
            <a:off x="1692612" y="1536970"/>
            <a:ext cx="10499387" cy="5321029"/>
          </a:xfrm>
        </p:spPr>
        <p:txBody>
          <a:bodyPr>
            <a:normAutofit fontScale="92500" lnSpcReduction="20000"/>
          </a:bodyPr>
          <a:lstStyle/>
          <a:p>
            <a:r>
              <a:rPr lang="en-US" sz="2800" dirty="0"/>
              <a:t>G</a:t>
            </a:r>
            <a:r>
              <a:rPr lang="en-US" sz="2800" dirty="0" smtClean="0"/>
              <a:t>o </a:t>
            </a:r>
            <a:r>
              <a:rPr lang="en-US" sz="2800" dirty="0" smtClean="0"/>
              <a:t>above and beyond!!!</a:t>
            </a:r>
          </a:p>
          <a:p>
            <a:endParaRPr lang="en-US" sz="2800" dirty="0" smtClean="0"/>
          </a:p>
          <a:p>
            <a:r>
              <a:rPr lang="en-US" sz="2800" dirty="0" smtClean="0"/>
              <a:t>Have a positive attitude every day.</a:t>
            </a:r>
          </a:p>
          <a:p>
            <a:endParaRPr lang="en-US" sz="2800" dirty="0" smtClean="0"/>
          </a:p>
          <a:p>
            <a:r>
              <a:rPr lang="en-US" sz="2800" dirty="0" smtClean="0"/>
              <a:t>Collect data correctly and fill out trackers with honesty.</a:t>
            </a:r>
          </a:p>
          <a:p>
            <a:endParaRPr lang="en-US" sz="2800" dirty="0" smtClean="0"/>
          </a:p>
          <a:p>
            <a:r>
              <a:rPr lang="en-US" sz="2800" dirty="0"/>
              <a:t>T</a:t>
            </a:r>
            <a:r>
              <a:rPr lang="en-US" sz="2800" dirty="0" smtClean="0"/>
              <a:t>alk </a:t>
            </a:r>
            <a:r>
              <a:rPr lang="en-US" sz="2800" dirty="0" smtClean="0"/>
              <a:t>to the </a:t>
            </a:r>
            <a:r>
              <a:rPr lang="en-US" sz="2800" dirty="0" smtClean="0"/>
              <a:t>teachers </a:t>
            </a:r>
            <a:r>
              <a:rPr lang="en-US" sz="2800" dirty="0" smtClean="0"/>
              <a:t>about any concerns and give them important information.</a:t>
            </a:r>
          </a:p>
          <a:p>
            <a:endParaRPr lang="en-US" sz="2800" dirty="0" smtClean="0"/>
          </a:p>
          <a:p>
            <a:r>
              <a:rPr lang="en-US" sz="2800" dirty="0" smtClean="0"/>
              <a:t>Are r</a:t>
            </a:r>
            <a:r>
              <a:rPr lang="en-US" sz="2800" dirty="0" smtClean="0"/>
              <a:t>esponsible </a:t>
            </a:r>
            <a:r>
              <a:rPr lang="en-US" sz="2800" dirty="0" smtClean="0"/>
              <a:t>and take initiative.  </a:t>
            </a:r>
            <a:r>
              <a:rPr lang="en-US" sz="2800" dirty="0"/>
              <a:t>D</a:t>
            </a:r>
            <a:r>
              <a:rPr lang="en-US" sz="2800" dirty="0" smtClean="0"/>
              <a:t>on’t </a:t>
            </a:r>
            <a:r>
              <a:rPr lang="en-US" sz="2800" dirty="0" smtClean="0"/>
              <a:t>have to always be reminded of what to do.</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9592147" y="1206230"/>
            <a:ext cx="2021149" cy="2626468"/>
          </a:xfrm>
          <a:prstGeom prst="rect">
            <a:avLst/>
          </a:prstGeom>
        </p:spPr>
      </p:pic>
    </p:spTree>
    <p:extLst>
      <p:ext uri="{BB962C8B-B14F-4D97-AF65-F5344CB8AC3E}">
        <p14:creationId xmlns:p14="http://schemas.microsoft.com/office/powerpoint/2010/main" val="1913437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746"/>
            <a:ext cx="12192000" cy="1304144"/>
          </a:xfrm>
        </p:spPr>
        <p:txBody>
          <a:bodyPr>
            <a:normAutofit/>
          </a:bodyPr>
          <a:lstStyle/>
          <a:p>
            <a:pPr algn="ctr"/>
            <a:endParaRPr lang="en-US" sz="6000" b="1" dirty="0">
              <a:solidFill>
                <a:srgbClr val="00B0F0"/>
              </a:solidFill>
            </a:endParaRPr>
          </a:p>
        </p:txBody>
      </p:sp>
      <p:sp>
        <p:nvSpPr>
          <p:cNvPr id="3" name="Content Placeholder 2"/>
          <p:cNvSpPr>
            <a:spLocks noGrp="1"/>
          </p:cNvSpPr>
          <p:nvPr>
            <p:ph idx="1"/>
          </p:nvPr>
        </p:nvSpPr>
        <p:spPr>
          <a:xfrm>
            <a:off x="1536970" y="778212"/>
            <a:ext cx="10655029" cy="6001969"/>
          </a:xfrm>
        </p:spPr>
        <p:txBody>
          <a:bodyPr>
            <a:normAutofit/>
          </a:bodyPr>
          <a:lstStyle/>
          <a:p>
            <a:r>
              <a:rPr lang="en-US" sz="2800" dirty="0"/>
              <a:t>A</a:t>
            </a:r>
            <a:r>
              <a:rPr lang="en-US" sz="2800" dirty="0" smtClean="0"/>
              <a:t>sk teachers </a:t>
            </a:r>
            <a:r>
              <a:rPr lang="en-US" sz="2800" dirty="0"/>
              <a:t>questions when they don’t understand how to do something.</a:t>
            </a:r>
          </a:p>
          <a:p>
            <a:endParaRPr lang="en-US" sz="2800" dirty="0"/>
          </a:p>
          <a:p>
            <a:r>
              <a:rPr lang="en-US" sz="2800" dirty="0"/>
              <a:t>S</a:t>
            </a:r>
            <a:r>
              <a:rPr lang="en-US" sz="2800" dirty="0" smtClean="0"/>
              <a:t>tay </a:t>
            </a:r>
            <a:r>
              <a:rPr lang="en-US" sz="2800" dirty="0"/>
              <a:t>with their student for the whole entire class period.</a:t>
            </a:r>
          </a:p>
          <a:p>
            <a:endParaRPr lang="en-US" sz="2800" dirty="0"/>
          </a:p>
          <a:p>
            <a:r>
              <a:rPr lang="en-US" sz="2800" dirty="0"/>
              <a:t>A</a:t>
            </a:r>
            <a:r>
              <a:rPr lang="en-US" sz="2800" dirty="0" smtClean="0"/>
              <a:t>re </a:t>
            </a:r>
            <a:r>
              <a:rPr lang="en-US" sz="2800" dirty="0"/>
              <a:t>good role models to life skills students inside and outside of the classroom.</a:t>
            </a:r>
          </a:p>
          <a:p>
            <a:endParaRPr lang="en-US" sz="2800" dirty="0"/>
          </a:p>
          <a:p>
            <a:r>
              <a:rPr lang="en-US" sz="2800" dirty="0"/>
              <a:t>A</a:t>
            </a:r>
            <a:r>
              <a:rPr lang="en-US" sz="2800" dirty="0" smtClean="0"/>
              <a:t>dvocate </a:t>
            </a:r>
            <a:r>
              <a:rPr lang="en-US" sz="2800" dirty="0"/>
              <a:t>for </a:t>
            </a:r>
            <a:r>
              <a:rPr lang="en-US" sz="2800" dirty="0" smtClean="0"/>
              <a:t>life skills </a:t>
            </a:r>
            <a:r>
              <a:rPr lang="en-US" sz="2800" dirty="0"/>
              <a:t>students by standing up for them and showing everybody else in the school that our students our awesome!!!</a:t>
            </a:r>
          </a:p>
          <a:p>
            <a:endParaRPr lang="en-US" dirty="0"/>
          </a:p>
        </p:txBody>
      </p:sp>
    </p:spTree>
    <p:extLst>
      <p:ext uri="{BB962C8B-B14F-4D97-AF65-F5344CB8AC3E}">
        <p14:creationId xmlns:p14="http://schemas.microsoft.com/office/powerpoint/2010/main" val="1934084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898" y="764373"/>
            <a:ext cx="10188102" cy="1293028"/>
          </a:xfrm>
        </p:spPr>
        <p:txBody>
          <a:bodyPr>
            <a:normAutofit fontScale="90000"/>
          </a:bodyPr>
          <a:lstStyle/>
          <a:p>
            <a:pPr algn="ctr"/>
            <a:r>
              <a:rPr lang="en-US" sz="5300" b="1" dirty="0" smtClean="0">
                <a:solidFill>
                  <a:schemeClr val="tx2"/>
                </a:solidFill>
              </a:rPr>
              <a:t>FREQUENTLY ASKED </a:t>
            </a:r>
            <a:r>
              <a:rPr lang="en-US" sz="5300" b="1" dirty="0" smtClean="0">
                <a:solidFill>
                  <a:schemeClr val="tx2"/>
                </a:solidFill>
              </a:rPr>
              <a:t>QUESTIONS</a:t>
            </a:r>
            <a:r>
              <a:rPr lang="en-US" sz="6000" b="1" dirty="0" smtClean="0">
                <a:solidFill>
                  <a:schemeClr val="tx2"/>
                </a:solidFill>
              </a:rPr>
              <a:t/>
            </a:r>
            <a:br>
              <a:rPr lang="en-US" sz="6000" b="1" dirty="0" smtClean="0">
                <a:solidFill>
                  <a:schemeClr val="tx2"/>
                </a:solidFill>
              </a:rPr>
            </a:br>
            <a:r>
              <a:rPr lang="en-US" sz="6000" b="1" dirty="0">
                <a:solidFill>
                  <a:schemeClr val="tx2"/>
                </a:solidFill>
              </a:rPr>
              <a:t/>
            </a:r>
            <a:br>
              <a:rPr lang="en-US" sz="6000" b="1" dirty="0">
                <a:solidFill>
                  <a:schemeClr val="tx2"/>
                </a:solidFill>
              </a:rPr>
            </a:br>
            <a:r>
              <a:rPr lang="en-US" sz="6000" b="1" dirty="0" smtClean="0">
                <a:solidFill>
                  <a:schemeClr val="tx2"/>
                </a:solidFill>
              </a:rPr>
              <a:t>What should you do if</a:t>
            </a:r>
            <a:r>
              <a:rPr lang="is-IS" sz="6000" b="1" dirty="0" smtClean="0">
                <a:solidFill>
                  <a:schemeClr val="tx2"/>
                </a:solidFill>
              </a:rPr>
              <a:t>…</a:t>
            </a:r>
            <a:endParaRPr lang="en-US" sz="6000" b="1" dirty="0">
              <a:solidFill>
                <a:schemeClr val="tx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847" y="3035030"/>
            <a:ext cx="5914991" cy="2336173"/>
          </a:xfrm>
        </p:spPr>
      </p:pic>
    </p:spTree>
    <p:extLst>
      <p:ext uri="{BB962C8B-B14F-4D97-AF65-F5344CB8AC3E}">
        <p14:creationId xmlns:p14="http://schemas.microsoft.com/office/powerpoint/2010/main" val="7282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050" y="1"/>
            <a:ext cx="10907949" cy="1186773"/>
          </a:xfrm>
        </p:spPr>
        <p:txBody>
          <a:bodyPr>
            <a:normAutofit/>
          </a:bodyPr>
          <a:lstStyle/>
          <a:p>
            <a:pPr algn="ctr"/>
            <a:r>
              <a:rPr lang="en-US" sz="6000" b="1" dirty="0" smtClean="0">
                <a:solidFill>
                  <a:schemeClr val="tx2"/>
                </a:solidFill>
              </a:rPr>
              <a:t>YOUR </a:t>
            </a:r>
            <a:r>
              <a:rPr lang="en-US" sz="6000" b="1" dirty="0" smtClean="0">
                <a:solidFill>
                  <a:schemeClr val="tx2"/>
                </a:solidFill>
              </a:rPr>
              <a:t>STUDENT </a:t>
            </a:r>
            <a:r>
              <a:rPr lang="en-US" sz="6000" b="1" dirty="0" smtClean="0">
                <a:solidFill>
                  <a:schemeClr val="tx2"/>
                </a:solidFill>
              </a:rPr>
              <a:t>IS ABSENT?</a:t>
            </a:r>
            <a:endParaRPr lang="en-US" sz="6000" b="1" dirty="0">
              <a:solidFill>
                <a:schemeClr val="tx2"/>
              </a:solidFill>
            </a:endParaRPr>
          </a:p>
        </p:txBody>
      </p:sp>
      <p:sp>
        <p:nvSpPr>
          <p:cNvPr id="3" name="Content Placeholder 2"/>
          <p:cNvSpPr>
            <a:spLocks noGrp="1"/>
          </p:cNvSpPr>
          <p:nvPr>
            <p:ph idx="1"/>
          </p:nvPr>
        </p:nvSpPr>
        <p:spPr>
          <a:xfrm>
            <a:off x="2412460" y="3073940"/>
            <a:ext cx="9779540" cy="3784060"/>
          </a:xfrm>
        </p:spPr>
        <p:txBody>
          <a:bodyPr>
            <a:normAutofit fontScale="85000" lnSpcReduction="10000"/>
          </a:bodyPr>
          <a:lstStyle/>
          <a:p>
            <a:r>
              <a:rPr lang="en-US" dirty="0" smtClean="0"/>
              <a:t>If you don’t see your student in the room, please talk to the teachers.  They will let you know where your student is.  Sometimes students may be in the restroom, hall, speech room, or at occupational therapy.</a:t>
            </a:r>
          </a:p>
          <a:p>
            <a:endParaRPr lang="en-US" dirty="0" smtClean="0"/>
          </a:p>
          <a:p>
            <a:r>
              <a:rPr lang="en-US" dirty="0" smtClean="0"/>
              <a:t>If your student is absent, we will first assign you to work with another life skills student.</a:t>
            </a:r>
          </a:p>
          <a:p>
            <a:endParaRPr lang="en-US" dirty="0" smtClean="0"/>
          </a:p>
          <a:p>
            <a:r>
              <a:rPr lang="en-US" dirty="0" smtClean="0"/>
              <a:t>If there isn’t a student for you to work with, you may work on the assignments from our peer tutor class and then homework from other classes.</a:t>
            </a:r>
          </a:p>
          <a:p>
            <a:endParaRPr lang="en-US" dirty="0" smtClean="0"/>
          </a:p>
          <a:p>
            <a:r>
              <a:rPr lang="en-US" dirty="0" smtClean="0"/>
              <a:t>I may also assign you to help me with a project or have you run an errand for me.</a:t>
            </a:r>
            <a:endParaRPr lang="en-US" dirty="0"/>
          </a:p>
        </p:txBody>
      </p:sp>
      <p:pic>
        <p:nvPicPr>
          <p:cNvPr id="6" name="Picture 5"/>
          <p:cNvPicPr>
            <a:picLocks noChangeAspect="1"/>
          </p:cNvPicPr>
          <p:nvPr/>
        </p:nvPicPr>
        <p:blipFill>
          <a:blip r:embed="rId2"/>
          <a:stretch>
            <a:fillRect/>
          </a:stretch>
        </p:blipFill>
        <p:spPr>
          <a:xfrm>
            <a:off x="5279147" y="889174"/>
            <a:ext cx="2541891" cy="2184766"/>
          </a:xfrm>
          <a:prstGeom prst="rect">
            <a:avLst/>
          </a:prstGeom>
        </p:spPr>
      </p:pic>
    </p:spTree>
    <p:extLst>
      <p:ext uri="{BB962C8B-B14F-4D97-AF65-F5344CB8AC3E}">
        <p14:creationId xmlns:p14="http://schemas.microsoft.com/office/powerpoint/2010/main" val="1285097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745" y="0"/>
            <a:ext cx="8779279" cy="1050587"/>
          </a:xfrm>
        </p:spPr>
        <p:txBody>
          <a:bodyPr>
            <a:normAutofit/>
          </a:bodyPr>
          <a:lstStyle/>
          <a:p>
            <a:r>
              <a:rPr lang="en-US" sz="6000" b="1" dirty="0" smtClean="0"/>
              <a:t>What is a disability?</a:t>
            </a:r>
            <a:endParaRPr lang="en-US" sz="6000" b="1" dirty="0"/>
          </a:p>
        </p:txBody>
      </p:sp>
      <p:sp>
        <p:nvSpPr>
          <p:cNvPr id="3" name="Content Placeholder 2"/>
          <p:cNvSpPr>
            <a:spLocks noGrp="1"/>
          </p:cNvSpPr>
          <p:nvPr>
            <p:ph idx="1"/>
          </p:nvPr>
        </p:nvSpPr>
        <p:spPr>
          <a:xfrm>
            <a:off x="2723745" y="4136147"/>
            <a:ext cx="8779278" cy="2721854"/>
          </a:xfrm>
        </p:spPr>
        <p:txBody>
          <a:bodyPr>
            <a:normAutofit fontScale="92500"/>
          </a:bodyPr>
          <a:lstStyle/>
          <a:p>
            <a:r>
              <a:rPr lang="en-US" sz="4800" dirty="0" smtClean="0"/>
              <a:t>A disability is a functional limitation that interferes with a person’s ability to walk, hear, talk, learn, etc.</a:t>
            </a:r>
            <a:endParaRPr lang="en-US" sz="4800" dirty="0"/>
          </a:p>
        </p:txBody>
      </p:sp>
      <p:pic>
        <p:nvPicPr>
          <p:cNvPr id="4" name="Picture 3"/>
          <p:cNvPicPr>
            <a:picLocks noChangeAspect="1"/>
          </p:cNvPicPr>
          <p:nvPr/>
        </p:nvPicPr>
        <p:blipFill>
          <a:blip r:embed="rId2"/>
          <a:stretch>
            <a:fillRect/>
          </a:stretch>
        </p:blipFill>
        <p:spPr>
          <a:xfrm>
            <a:off x="4360765" y="1431857"/>
            <a:ext cx="5505237" cy="2323019"/>
          </a:xfrm>
          <a:prstGeom prst="rect">
            <a:avLst/>
          </a:prstGeom>
        </p:spPr>
      </p:pic>
    </p:spTree>
    <p:extLst>
      <p:ext uri="{BB962C8B-B14F-4D97-AF65-F5344CB8AC3E}">
        <p14:creationId xmlns:p14="http://schemas.microsoft.com/office/powerpoint/2010/main" val="285797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076" y="233464"/>
            <a:ext cx="10265923" cy="1517515"/>
          </a:xfrm>
        </p:spPr>
        <p:txBody>
          <a:bodyPr>
            <a:noAutofit/>
          </a:bodyPr>
          <a:lstStyle/>
          <a:p>
            <a:pPr algn="ctr"/>
            <a:r>
              <a:rPr lang="en-US" sz="4800" b="1" dirty="0" smtClean="0">
                <a:solidFill>
                  <a:schemeClr val="tx2"/>
                </a:solidFill>
              </a:rPr>
              <a:t>YOUR </a:t>
            </a:r>
            <a:r>
              <a:rPr lang="en-US" sz="4800" b="1" dirty="0" smtClean="0">
                <a:solidFill>
                  <a:schemeClr val="tx2"/>
                </a:solidFill>
              </a:rPr>
              <a:t>STUDENT NEEDS </a:t>
            </a:r>
            <a:r>
              <a:rPr lang="en-US" sz="4800" b="1" dirty="0" smtClean="0">
                <a:solidFill>
                  <a:schemeClr val="tx2"/>
                </a:solidFill>
              </a:rPr>
              <a:t>TO GO </a:t>
            </a:r>
            <a:r>
              <a:rPr lang="en-US" sz="4800" b="1" dirty="0" smtClean="0">
                <a:solidFill>
                  <a:schemeClr val="tx2"/>
                </a:solidFill>
              </a:rPr>
              <a:t/>
            </a:r>
            <a:br>
              <a:rPr lang="en-US" sz="4800" b="1" dirty="0" smtClean="0">
                <a:solidFill>
                  <a:schemeClr val="tx2"/>
                </a:solidFill>
              </a:rPr>
            </a:br>
            <a:r>
              <a:rPr lang="en-US" sz="4800" b="1" dirty="0" smtClean="0">
                <a:solidFill>
                  <a:schemeClr val="tx2"/>
                </a:solidFill>
              </a:rPr>
              <a:t>TO </a:t>
            </a:r>
            <a:r>
              <a:rPr lang="en-US" sz="4800" b="1" dirty="0" smtClean="0">
                <a:solidFill>
                  <a:schemeClr val="tx2"/>
                </a:solidFill>
              </a:rPr>
              <a:t>THE </a:t>
            </a:r>
            <a:r>
              <a:rPr lang="en-US" sz="4800" b="1" dirty="0" smtClean="0">
                <a:solidFill>
                  <a:schemeClr val="tx2"/>
                </a:solidFill>
              </a:rPr>
              <a:t>RESTROOM</a:t>
            </a:r>
            <a:r>
              <a:rPr lang="en-US" sz="4800" b="1" dirty="0" smtClean="0">
                <a:solidFill>
                  <a:schemeClr val="tx2"/>
                </a:solidFill>
              </a:rPr>
              <a:t>?</a:t>
            </a:r>
            <a:endParaRPr lang="en-US" sz="4800" b="1" dirty="0">
              <a:solidFill>
                <a:schemeClr val="tx2"/>
              </a:solidFill>
            </a:endParaRPr>
          </a:p>
        </p:txBody>
      </p:sp>
      <p:sp>
        <p:nvSpPr>
          <p:cNvPr id="3" name="Content Placeholder 2"/>
          <p:cNvSpPr>
            <a:spLocks noGrp="1"/>
          </p:cNvSpPr>
          <p:nvPr>
            <p:ph idx="1"/>
          </p:nvPr>
        </p:nvSpPr>
        <p:spPr>
          <a:xfrm>
            <a:off x="1926076" y="2665378"/>
            <a:ext cx="10265923" cy="4192621"/>
          </a:xfrm>
        </p:spPr>
        <p:txBody>
          <a:bodyPr>
            <a:normAutofit fontScale="92500" lnSpcReduction="10000"/>
          </a:bodyPr>
          <a:lstStyle/>
          <a:p>
            <a:r>
              <a:rPr lang="en-US" sz="4000" dirty="0"/>
              <a:t>P</a:t>
            </a:r>
            <a:r>
              <a:rPr lang="en-US" sz="4000" dirty="0" smtClean="0"/>
              <a:t>lease </a:t>
            </a:r>
            <a:r>
              <a:rPr lang="en-US" sz="4000" dirty="0"/>
              <a:t>ask the teacher for permission.  Remind students to use the restroom before </a:t>
            </a:r>
            <a:r>
              <a:rPr lang="en-US" sz="4000" dirty="0" smtClean="0"/>
              <a:t>class starts </a:t>
            </a:r>
            <a:r>
              <a:rPr lang="en-US" sz="4000" dirty="0"/>
              <a:t>each day.  You can even have them stop to use the restroom on your way to </a:t>
            </a:r>
            <a:r>
              <a:rPr lang="en-US" sz="4000" dirty="0" smtClean="0"/>
              <a:t>an elective class</a:t>
            </a:r>
            <a:r>
              <a:rPr lang="en-US" sz="4000" dirty="0" smtClean="0"/>
              <a:t>. </a:t>
            </a:r>
            <a:endParaRPr lang="en-US" sz="4000" dirty="0" smtClean="0"/>
          </a:p>
          <a:p>
            <a:endParaRPr lang="en-US" sz="4000" dirty="0" smtClean="0"/>
          </a:p>
          <a:p>
            <a:r>
              <a:rPr lang="en-US" sz="4000" dirty="0" smtClean="0"/>
              <a:t>I will remind students to use the restroom during free time and passing times.</a:t>
            </a:r>
            <a:endParaRPr lang="en-US" sz="4000" dirty="0"/>
          </a:p>
          <a:p>
            <a:endParaRPr lang="en-US" dirty="0"/>
          </a:p>
        </p:txBody>
      </p:sp>
      <p:pic>
        <p:nvPicPr>
          <p:cNvPr id="4" name="Picture 3"/>
          <p:cNvPicPr>
            <a:picLocks noChangeAspect="1"/>
          </p:cNvPicPr>
          <p:nvPr/>
        </p:nvPicPr>
        <p:blipFill>
          <a:blip r:embed="rId2"/>
          <a:stretch>
            <a:fillRect/>
          </a:stretch>
        </p:blipFill>
        <p:spPr>
          <a:xfrm>
            <a:off x="0" y="0"/>
            <a:ext cx="2373549" cy="2373549"/>
          </a:xfrm>
          <a:prstGeom prst="rect">
            <a:avLst/>
          </a:prstGeom>
        </p:spPr>
      </p:pic>
    </p:spTree>
    <p:extLst>
      <p:ext uri="{BB962C8B-B14F-4D97-AF65-F5344CB8AC3E}">
        <p14:creationId xmlns:p14="http://schemas.microsoft.com/office/powerpoint/2010/main" val="1251996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718" y="1"/>
            <a:ext cx="10110282" cy="933854"/>
          </a:xfrm>
        </p:spPr>
        <p:txBody>
          <a:bodyPr>
            <a:noAutofit/>
          </a:bodyPr>
          <a:lstStyle/>
          <a:p>
            <a:pPr algn="ctr"/>
            <a:r>
              <a:rPr lang="en-US" sz="4800" b="1" dirty="0" smtClean="0">
                <a:solidFill>
                  <a:schemeClr val="tx2"/>
                </a:solidFill>
              </a:rPr>
              <a:t>YOUR </a:t>
            </a:r>
            <a:r>
              <a:rPr lang="en-US" sz="4800" b="1" dirty="0" smtClean="0">
                <a:solidFill>
                  <a:schemeClr val="tx2"/>
                </a:solidFill>
              </a:rPr>
              <a:t>STUDENT </a:t>
            </a:r>
            <a:r>
              <a:rPr lang="en-US" sz="4800" b="1" dirty="0" smtClean="0">
                <a:solidFill>
                  <a:schemeClr val="tx2"/>
                </a:solidFill>
              </a:rPr>
              <a:t>FEELS SICK?</a:t>
            </a:r>
            <a:endParaRPr lang="en-US" sz="4800" b="1" dirty="0">
              <a:solidFill>
                <a:schemeClr val="tx2"/>
              </a:solidFill>
            </a:endParaRPr>
          </a:p>
        </p:txBody>
      </p:sp>
      <p:sp>
        <p:nvSpPr>
          <p:cNvPr id="3" name="Content Placeholder 2"/>
          <p:cNvSpPr>
            <a:spLocks noGrp="1"/>
          </p:cNvSpPr>
          <p:nvPr>
            <p:ph idx="1"/>
          </p:nvPr>
        </p:nvSpPr>
        <p:spPr>
          <a:xfrm>
            <a:off x="2081718" y="933855"/>
            <a:ext cx="10110281" cy="5924145"/>
          </a:xfrm>
        </p:spPr>
        <p:txBody>
          <a:bodyPr>
            <a:normAutofit/>
          </a:bodyPr>
          <a:lstStyle/>
          <a:p>
            <a:pPr lvl="1"/>
            <a:r>
              <a:rPr lang="en-US" sz="2800" dirty="0" smtClean="0"/>
              <a:t>Bring them back to class to talk to teachers.</a:t>
            </a:r>
          </a:p>
          <a:p>
            <a:pPr lvl="1"/>
            <a:endParaRPr lang="en-US" sz="2800" dirty="0" smtClean="0"/>
          </a:p>
          <a:p>
            <a:pPr lvl="1"/>
            <a:r>
              <a:rPr lang="en-US" sz="2800" dirty="0" smtClean="0"/>
              <a:t>If in an elective class, see if they feel ok to finish the class.  If not, bring them back.</a:t>
            </a:r>
          </a:p>
          <a:p>
            <a:pPr lvl="1"/>
            <a:endParaRPr lang="en-US" sz="2800" dirty="0" smtClean="0"/>
          </a:p>
          <a:p>
            <a:pPr lvl="1"/>
            <a:r>
              <a:rPr lang="en-US" sz="2800" dirty="0" smtClean="0"/>
              <a:t>Sometimes students will complain of feeling sick just to get out of doing work.  See if you can figure out whether or not they are really sick.  Remind them of their tracker and earning free time.</a:t>
            </a:r>
            <a:endParaRPr lang="en-US" sz="2800" dirty="0"/>
          </a:p>
        </p:txBody>
      </p:sp>
      <p:pic>
        <p:nvPicPr>
          <p:cNvPr id="4" name="Picture 3"/>
          <p:cNvPicPr>
            <a:picLocks noChangeAspect="1"/>
          </p:cNvPicPr>
          <p:nvPr/>
        </p:nvPicPr>
        <p:blipFill>
          <a:blip r:embed="rId2"/>
          <a:stretch>
            <a:fillRect/>
          </a:stretch>
        </p:blipFill>
        <p:spPr>
          <a:xfrm>
            <a:off x="0" y="0"/>
            <a:ext cx="2237362" cy="2237362"/>
          </a:xfrm>
          <a:prstGeom prst="rect">
            <a:avLst/>
          </a:prstGeom>
        </p:spPr>
      </p:pic>
    </p:spTree>
    <p:extLst>
      <p:ext uri="{BB962C8B-B14F-4D97-AF65-F5344CB8AC3E}">
        <p14:creationId xmlns:p14="http://schemas.microsoft.com/office/powerpoint/2010/main" val="701088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468" y="330740"/>
            <a:ext cx="9565531" cy="1303507"/>
          </a:xfrm>
        </p:spPr>
        <p:txBody>
          <a:bodyPr>
            <a:normAutofit fontScale="90000"/>
          </a:bodyPr>
          <a:lstStyle/>
          <a:p>
            <a:pPr algn="ctr"/>
            <a:r>
              <a:rPr lang="en-US" b="1" dirty="0" smtClean="0">
                <a:solidFill>
                  <a:schemeClr val="tx2"/>
                </a:solidFill>
              </a:rPr>
              <a:t>SOMEONE MAKES </a:t>
            </a:r>
            <a:r>
              <a:rPr lang="en-US" b="1" dirty="0" smtClean="0">
                <a:solidFill>
                  <a:schemeClr val="tx2"/>
                </a:solidFill>
              </a:rPr>
              <a:t>FUN OF </a:t>
            </a:r>
            <a:r>
              <a:rPr lang="en-US" b="1" dirty="0" smtClean="0">
                <a:solidFill>
                  <a:schemeClr val="tx2"/>
                </a:solidFill>
              </a:rPr>
              <a:t>YOUR</a:t>
            </a:r>
            <a:r>
              <a:rPr lang="en-US" b="1" dirty="0" smtClean="0">
                <a:solidFill>
                  <a:schemeClr val="tx2"/>
                </a:solidFill>
              </a:rPr>
              <a:t> </a:t>
            </a:r>
            <a:r>
              <a:rPr lang="en-US" b="1" dirty="0" smtClean="0">
                <a:solidFill>
                  <a:schemeClr val="tx2"/>
                </a:solidFill>
              </a:rPr>
              <a:t>STUDENT?</a:t>
            </a:r>
            <a:endParaRPr lang="en-US" b="1" dirty="0">
              <a:solidFill>
                <a:schemeClr val="tx2"/>
              </a:solidFill>
            </a:endParaRPr>
          </a:p>
        </p:txBody>
      </p:sp>
      <p:sp>
        <p:nvSpPr>
          <p:cNvPr id="3" name="Content Placeholder 2"/>
          <p:cNvSpPr>
            <a:spLocks noGrp="1"/>
          </p:cNvSpPr>
          <p:nvPr>
            <p:ph idx="1"/>
          </p:nvPr>
        </p:nvSpPr>
        <p:spPr>
          <a:xfrm>
            <a:off x="2626468" y="2194560"/>
            <a:ext cx="9565532" cy="4663440"/>
          </a:xfrm>
        </p:spPr>
        <p:txBody>
          <a:bodyPr>
            <a:normAutofit lnSpcReduction="10000"/>
          </a:bodyPr>
          <a:lstStyle/>
          <a:p>
            <a:r>
              <a:rPr lang="en-US" dirty="0" smtClean="0"/>
              <a:t>Stand up for your student by telling the rude student to stop.  Everyone deserves respect!</a:t>
            </a:r>
          </a:p>
          <a:p>
            <a:endParaRPr lang="en-US" dirty="0" smtClean="0"/>
          </a:p>
          <a:p>
            <a:r>
              <a:rPr lang="en-US" dirty="0" smtClean="0"/>
              <a:t>Make sure your student is okay and help them to feel better if needed.</a:t>
            </a:r>
            <a:endParaRPr lang="en-US" dirty="0" smtClean="0"/>
          </a:p>
          <a:p>
            <a:endParaRPr lang="en-US" dirty="0" smtClean="0"/>
          </a:p>
          <a:p>
            <a:r>
              <a:rPr lang="en-US" dirty="0" smtClean="0"/>
              <a:t>Talk to the teacher in the elective class immediately.</a:t>
            </a:r>
          </a:p>
          <a:p>
            <a:endParaRPr lang="en-US" dirty="0" smtClean="0"/>
          </a:p>
          <a:p>
            <a:r>
              <a:rPr lang="en-US" dirty="0" smtClean="0"/>
              <a:t>Consequences will be given to those that were disrespectful.</a:t>
            </a:r>
          </a:p>
          <a:p>
            <a:endParaRPr lang="en-US" dirty="0" smtClean="0"/>
          </a:p>
          <a:p>
            <a:r>
              <a:rPr lang="en-US" dirty="0" smtClean="0"/>
              <a:t>Tell Miss Bushnell what happened.</a:t>
            </a:r>
            <a:endParaRPr lang="en-US" dirty="0"/>
          </a:p>
        </p:txBody>
      </p:sp>
      <p:pic>
        <p:nvPicPr>
          <p:cNvPr id="4" name="Picture 3"/>
          <p:cNvPicPr>
            <a:picLocks noChangeAspect="1"/>
          </p:cNvPicPr>
          <p:nvPr/>
        </p:nvPicPr>
        <p:blipFill>
          <a:blip r:embed="rId2"/>
          <a:stretch>
            <a:fillRect/>
          </a:stretch>
        </p:blipFill>
        <p:spPr>
          <a:xfrm>
            <a:off x="0" y="-1"/>
            <a:ext cx="2554066" cy="2431915"/>
          </a:xfrm>
          <a:prstGeom prst="rect">
            <a:avLst/>
          </a:prstGeom>
        </p:spPr>
      </p:pic>
    </p:spTree>
    <p:extLst>
      <p:ext uri="{BB962C8B-B14F-4D97-AF65-F5344CB8AC3E}">
        <p14:creationId xmlns:p14="http://schemas.microsoft.com/office/powerpoint/2010/main" val="1709584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6" y="0"/>
            <a:ext cx="9721173" cy="1011677"/>
          </a:xfrm>
        </p:spPr>
        <p:txBody>
          <a:bodyPr>
            <a:noAutofit/>
          </a:bodyPr>
          <a:lstStyle/>
          <a:p>
            <a:pPr algn="ctr"/>
            <a:r>
              <a:rPr lang="en-US" b="1" dirty="0" smtClean="0">
                <a:solidFill>
                  <a:schemeClr val="tx2"/>
                </a:solidFill>
              </a:rPr>
              <a:t>THE </a:t>
            </a:r>
            <a:r>
              <a:rPr lang="en-US" b="1" dirty="0" smtClean="0">
                <a:solidFill>
                  <a:schemeClr val="tx2"/>
                </a:solidFill>
              </a:rPr>
              <a:t>WORK </a:t>
            </a:r>
            <a:r>
              <a:rPr lang="en-US" b="1" dirty="0" smtClean="0">
                <a:solidFill>
                  <a:schemeClr val="tx2"/>
                </a:solidFill>
              </a:rPr>
              <a:t>IS </a:t>
            </a:r>
            <a:r>
              <a:rPr lang="en-US" b="1" dirty="0" smtClean="0">
                <a:solidFill>
                  <a:schemeClr val="tx2"/>
                </a:solidFill>
              </a:rPr>
              <a:t>TOO HARD </a:t>
            </a:r>
            <a:r>
              <a:rPr lang="en-US" b="1" dirty="0" smtClean="0">
                <a:solidFill>
                  <a:schemeClr val="tx2"/>
                </a:solidFill>
              </a:rPr>
              <a:t>FOR YOUR STUDENT IN AN ELECTIVE CLASS?</a:t>
            </a:r>
            <a:endParaRPr lang="en-US" b="1" dirty="0">
              <a:solidFill>
                <a:schemeClr val="tx2"/>
              </a:solidFill>
            </a:endParaRPr>
          </a:p>
        </p:txBody>
      </p:sp>
      <p:sp>
        <p:nvSpPr>
          <p:cNvPr id="3" name="Content Placeholder 2"/>
          <p:cNvSpPr>
            <a:spLocks noGrp="1"/>
          </p:cNvSpPr>
          <p:nvPr>
            <p:ph idx="1"/>
          </p:nvPr>
        </p:nvSpPr>
        <p:spPr>
          <a:xfrm>
            <a:off x="2042809" y="1673158"/>
            <a:ext cx="10149191" cy="5184842"/>
          </a:xfrm>
        </p:spPr>
        <p:txBody>
          <a:bodyPr>
            <a:normAutofit fontScale="85000" lnSpcReduction="10000"/>
          </a:bodyPr>
          <a:lstStyle/>
          <a:p>
            <a:r>
              <a:rPr lang="en-US" dirty="0" smtClean="0"/>
              <a:t>Try prompting the student first.</a:t>
            </a:r>
          </a:p>
          <a:p>
            <a:endParaRPr lang="en-US" dirty="0" smtClean="0"/>
          </a:p>
          <a:p>
            <a:r>
              <a:rPr lang="en-US" dirty="0" smtClean="0"/>
              <a:t>Model and demonstrate how to complete the task.</a:t>
            </a:r>
          </a:p>
          <a:p>
            <a:endParaRPr lang="en-US" dirty="0" smtClean="0"/>
          </a:p>
          <a:p>
            <a:r>
              <a:rPr lang="en-US" dirty="0" smtClean="0"/>
              <a:t>Tell the teacher that you think it might be too hard for them.</a:t>
            </a:r>
          </a:p>
          <a:p>
            <a:endParaRPr lang="en-US" dirty="0" smtClean="0"/>
          </a:p>
          <a:p>
            <a:r>
              <a:rPr lang="en-US" dirty="0" smtClean="0"/>
              <a:t>The teacher may give you an alternative assignment to do with your student.</a:t>
            </a:r>
          </a:p>
          <a:p>
            <a:endParaRPr lang="en-US" dirty="0" smtClean="0"/>
          </a:p>
          <a:p>
            <a:r>
              <a:rPr lang="en-US" dirty="0" smtClean="0"/>
              <a:t>I always want my students to at least try doing the activity that the rest of the class is doing.</a:t>
            </a:r>
          </a:p>
          <a:p>
            <a:endParaRPr lang="en-US" dirty="0" smtClean="0"/>
          </a:p>
          <a:p>
            <a:r>
              <a:rPr lang="en-US" dirty="0" smtClean="0"/>
              <a:t>If the other students have to write multiple paragraphs for an assignment, maybe our student can write one paragraph, one sentence, a word, or draw a picture instead.</a:t>
            </a:r>
            <a:endParaRPr lang="en-US" dirty="0" smtClean="0"/>
          </a:p>
          <a:p>
            <a:endParaRPr lang="en-US" dirty="0"/>
          </a:p>
        </p:txBody>
      </p:sp>
      <p:pic>
        <p:nvPicPr>
          <p:cNvPr id="4" name="Picture 3"/>
          <p:cNvPicPr>
            <a:picLocks noChangeAspect="1"/>
          </p:cNvPicPr>
          <p:nvPr/>
        </p:nvPicPr>
        <p:blipFill>
          <a:blip r:embed="rId2"/>
          <a:stretch>
            <a:fillRect/>
          </a:stretch>
        </p:blipFill>
        <p:spPr>
          <a:xfrm>
            <a:off x="9024971" y="1186775"/>
            <a:ext cx="2940050" cy="2017894"/>
          </a:xfrm>
          <a:prstGeom prst="rect">
            <a:avLst/>
          </a:prstGeom>
        </p:spPr>
      </p:pic>
    </p:spTree>
    <p:extLst>
      <p:ext uri="{BB962C8B-B14F-4D97-AF65-F5344CB8AC3E}">
        <p14:creationId xmlns:p14="http://schemas.microsoft.com/office/powerpoint/2010/main" val="1486689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06" y="1"/>
            <a:ext cx="9974094" cy="1225684"/>
          </a:xfrm>
        </p:spPr>
        <p:txBody>
          <a:bodyPr>
            <a:noAutofit/>
          </a:bodyPr>
          <a:lstStyle/>
          <a:p>
            <a:pPr algn="ctr"/>
            <a:r>
              <a:rPr lang="en-US" b="1" dirty="0" smtClean="0">
                <a:solidFill>
                  <a:schemeClr val="tx2"/>
                </a:solidFill>
              </a:rPr>
              <a:t>YOU </a:t>
            </a:r>
            <a:r>
              <a:rPr lang="en-US" b="1" dirty="0" smtClean="0">
                <a:solidFill>
                  <a:schemeClr val="tx2"/>
                </a:solidFill>
              </a:rPr>
              <a:t>FEEL </a:t>
            </a:r>
            <a:r>
              <a:rPr lang="en-US" b="1" dirty="0" smtClean="0">
                <a:solidFill>
                  <a:schemeClr val="tx2"/>
                </a:solidFill>
              </a:rPr>
              <a:t>UNCOMFORTABLE </a:t>
            </a:r>
            <a:r>
              <a:rPr lang="en-US" b="1" dirty="0" smtClean="0">
                <a:solidFill>
                  <a:schemeClr val="tx2"/>
                </a:solidFill>
              </a:rPr>
              <a:t/>
            </a:r>
            <a:br>
              <a:rPr lang="en-US" b="1" dirty="0" smtClean="0">
                <a:solidFill>
                  <a:schemeClr val="tx2"/>
                </a:solidFill>
              </a:rPr>
            </a:br>
            <a:r>
              <a:rPr lang="en-US" b="1" dirty="0" smtClean="0">
                <a:solidFill>
                  <a:schemeClr val="tx2"/>
                </a:solidFill>
              </a:rPr>
              <a:t>WORKING </a:t>
            </a:r>
            <a:r>
              <a:rPr lang="en-US" b="1" dirty="0" smtClean="0">
                <a:solidFill>
                  <a:schemeClr val="tx2"/>
                </a:solidFill>
              </a:rPr>
              <a:t>WITH A </a:t>
            </a:r>
            <a:r>
              <a:rPr lang="en-US" b="1" dirty="0" smtClean="0">
                <a:solidFill>
                  <a:schemeClr val="tx2"/>
                </a:solidFill>
              </a:rPr>
              <a:t>SPECIFIC STUDENT</a:t>
            </a:r>
            <a:r>
              <a:rPr lang="en-US" b="1" dirty="0" smtClean="0">
                <a:solidFill>
                  <a:schemeClr val="tx2"/>
                </a:solidFill>
              </a:rPr>
              <a:t>?</a:t>
            </a:r>
            <a:endParaRPr lang="en-US" b="1" dirty="0">
              <a:solidFill>
                <a:schemeClr val="tx2"/>
              </a:solidFill>
            </a:endParaRPr>
          </a:p>
        </p:txBody>
      </p:sp>
      <p:sp>
        <p:nvSpPr>
          <p:cNvPr id="3" name="Content Placeholder 2"/>
          <p:cNvSpPr>
            <a:spLocks noGrp="1"/>
          </p:cNvSpPr>
          <p:nvPr>
            <p:ph idx="1"/>
          </p:nvPr>
        </p:nvSpPr>
        <p:spPr>
          <a:xfrm>
            <a:off x="1634247" y="1809345"/>
            <a:ext cx="10557753" cy="5048655"/>
          </a:xfrm>
        </p:spPr>
        <p:txBody>
          <a:bodyPr/>
          <a:lstStyle/>
          <a:p>
            <a:r>
              <a:rPr lang="en-US" dirty="0" smtClean="0"/>
              <a:t>Come talk to me about your concerns.</a:t>
            </a:r>
          </a:p>
          <a:p>
            <a:endParaRPr lang="en-US" dirty="0" smtClean="0"/>
          </a:p>
          <a:p>
            <a:r>
              <a:rPr lang="en-US" dirty="0"/>
              <a:t>I</a:t>
            </a:r>
            <a:r>
              <a:rPr lang="en-US" dirty="0" smtClean="0"/>
              <a:t> want this to be a good experience for you.</a:t>
            </a:r>
          </a:p>
          <a:p>
            <a:endParaRPr lang="en-US" dirty="0" smtClean="0"/>
          </a:p>
          <a:p>
            <a:r>
              <a:rPr lang="en-US" dirty="0" smtClean="0"/>
              <a:t>I may assign you to a different student.</a:t>
            </a:r>
          </a:p>
          <a:p>
            <a:endParaRPr lang="en-US" dirty="0" smtClean="0"/>
          </a:p>
          <a:p>
            <a:r>
              <a:rPr lang="en-US" dirty="0" smtClean="0"/>
              <a:t>You may feel uncomfortable in a specific class, again please come talk to me.</a:t>
            </a:r>
          </a:p>
        </p:txBody>
      </p:sp>
      <p:pic>
        <p:nvPicPr>
          <p:cNvPr id="4" name="Picture 3"/>
          <p:cNvPicPr>
            <a:picLocks noChangeAspect="1"/>
          </p:cNvPicPr>
          <p:nvPr/>
        </p:nvPicPr>
        <p:blipFill>
          <a:blip r:embed="rId2"/>
          <a:stretch>
            <a:fillRect/>
          </a:stretch>
        </p:blipFill>
        <p:spPr>
          <a:xfrm>
            <a:off x="7830089" y="2490281"/>
            <a:ext cx="3807995" cy="2743200"/>
          </a:xfrm>
          <a:prstGeom prst="rect">
            <a:avLst/>
          </a:prstGeom>
        </p:spPr>
      </p:pic>
    </p:spTree>
    <p:extLst>
      <p:ext uri="{BB962C8B-B14F-4D97-AF65-F5344CB8AC3E}">
        <p14:creationId xmlns:p14="http://schemas.microsoft.com/office/powerpoint/2010/main" val="551576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26" y="0"/>
            <a:ext cx="10635573" cy="1400783"/>
          </a:xfrm>
        </p:spPr>
        <p:txBody>
          <a:bodyPr>
            <a:noAutofit/>
          </a:bodyPr>
          <a:lstStyle/>
          <a:p>
            <a:pPr algn="ctr"/>
            <a:r>
              <a:rPr lang="en-US" b="1" dirty="0" smtClean="0">
                <a:solidFill>
                  <a:schemeClr val="tx2"/>
                </a:solidFill>
              </a:rPr>
              <a:t>YOUR</a:t>
            </a:r>
            <a:r>
              <a:rPr lang="en-US" b="1" dirty="0" smtClean="0">
                <a:solidFill>
                  <a:schemeClr val="tx2"/>
                </a:solidFill>
              </a:rPr>
              <a:t> </a:t>
            </a:r>
            <a:r>
              <a:rPr lang="en-US" b="1" dirty="0" smtClean="0">
                <a:solidFill>
                  <a:schemeClr val="tx2"/>
                </a:solidFill>
              </a:rPr>
              <a:t>STUDENT WON’T </a:t>
            </a:r>
            <a:r>
              <a:rPr lang="en-US" b="1" dirty="0" smtClean="0">
                <a:solidFill>
                  <a:schemeClr val="tx2"/>
                </a:solidFill>
              </a:rPr>
              <a:t/>
            </a:r>
            <a:br>
              <a:rPr lang="en-US" b="1" dirty="0" smtClean="0">
                <a:solidFill>
                  <a:schemeClr val="tx2"/>
                </a:solidFill>
              </a:rPr>
            </a:br>
            <a:r>
              <a:rPr lang="en-US" b="1" dirty="0" smtClean="0">
                <a:solidFill>
                  <a:schemeClr val="tx2"/>
                </a:solidFill>
              </a:rPr>
              <a:t>FOLLOW DIRECTIONS</a:t>
            </a:r>
            <a:r>
              <a:rPr lang="en-US" b="1" dirty="0" smtClean="0">
                <a:solidFill>
                  <a:schemeClr val="tx2"/>
                </a:solidFill>
              </a:rPr>
              <a:t>?</a:t>
            </a:r>
            <a:endParaRPr lang="en-US" b="1" dirty="0">
              <a:solidFill>
                <a:schemeClr val="tx2"/>
              </a:solidFill>
            </a:endParaRPr>
          </a:p>
        </p:txBody>
      </p:sp>
      <p:sp>
        <p:nvSpPr>
          <p:cNvPr id="3" name="Content Placeholder 2"/>
          <p:cNvSpPr>
            <a:spLocks noGrp="1"/>
          </p:cNvSpPr>
          <p:nvPr>
            <p:ph idx="1"/>
          </p:nvPr>
        </p:nvSpPr>
        <p:spPr>
          <a:xfrm>
            <a:off x="1984444" y="2101174"/>
            <a:ext cx="10207556" cy="4756826"/>
          </a:xfrm>
        </p:spPr>
        <p:txBody>
          <a:bodyPr>
            <a:normAutofit fontScale="77500" lnSpcReduction="20000"/>
          </a:bodyPr>
          <a:lstStyle/>
          <a:p>
            <a:r>
              <a:rPr lang="en-US" dirty="0" smtClean="0"/>
              <a:t>Remind student of what they are working for</a:t>
            </a:r>
            <a:r>
              <a:rPr lang="is-IS" dirty="0" smtClean="0"/>
              <a:t>….free time, dollars, etc.</a:t>
            </a:r>
          </a:p>
          <a:p>
            <a:endParaRPr lang="is-IS" dirty="0" smtClean="0"/>
          </a:p>
          <a:p>
            <a:r>
              <a:rPr lang="is-IS" dirty="0" smtClean="0"/>
              <a:t>Remind them about their behavior tracker and the loss of privileges.</a:t>
            </a:r>
          </a:p>
          <a:p>
            <a:endParaRPr lang="is-IS" dirty="0" smtClean="0"/>
          </a:p>
          <a:p>
            <a:r>
              <a:rPr lang="is-IS" dirty="0" smtClean="0"/>
              <a:t>If the student still won’t follow directions, try ignoring them and giving attention to other students for a few minutes.</a:t>
            </a:r>
          </a:p>
          <a:p>
            <a:endParaRPr lang="is-IS" dirty="0" smtClean="0"/>
          </a:p>
          <a:p>
            <a:r>
              <a:rPr lang="is-IS" dirty="0" smtClean="0"/>
              <a:t>Try to get them to follow directions for about 5-10 minutes.  If they still won’t listen to you, please get a teacher to help you.</a:t>
            </a:r>
          </a:p>
          <a:p>
            <a:endParaRPr lang="is-IS" dirty="0"/>
          </a:p>
          <a:p>
            <a:r>
              <a:rPr lang="is-IS" dirty="0" smtClean="0"/>
              <a:t>If you are in an elective class, bring the student back to class.  They will have to do work in the life skills classroom.</a:t>
            </a:r>
          </a:p>
          <a:p>
            <a:endParaRPr lang="is-IS" dirty="0" smtClean="0"/>
          </a:p>
          <a:p>
            <a:r>
              <a:rPr lang="is-IS" dirty="0" smtClean="0"/>
              <a:t>Teachers will work with them and consequences will be given.  </a:t>
            </a:r>
          </a:p>
          <a:p>
            <a:endParaRPr lang="en-US" dirty="0"/>
          </a:p>
        </p:txBody>
      </p:sp>
      <p:pic>
        <p:nvPicPr>
          <p:cNvPr id="4" name="Picture 3"/>
          <p:cNvPicPr>
            <a:picLocks noChangeAspect="1"/>
          </p:cNvPicPr>
          <p:nvPr/>
        </p:nvPicPr>
        <p:blipFill>
          <a:blip r:embed="rId2"/>
          <a:stretch>
            <a:fillRect/>
          </a:stretch>
        </p:blipFill>
        <p:spPr>
          <a:xfrm>
            <a:off x="0" y="0"/>
            <a:ext cx="1964987" cy="1964987"/>
          </a:xfrm>
          <a:prstGeom prst="rect">
            <a:avLst/>
          </a:prstGeom>
        </p:spPr>
      </p:pic>
    </p:spTree>
    <p:extLst>
      <p:ext uri="{BB962C8B-B14F-4D97-AF65-F5344CB8AC3E}">
        <p14:creationId xmlns:p14="http://schemas.microsoft.com/office/powerpoint/2010/main" val="354644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12" y="0"/>
            <a:ext cx="10499387" cy="1264596"/>
          </a:xfrm>
        </p:spPr>
        <p:txBody>
          <a:bodyPr>
            <a:normAutofit fontScale="90000"/>
          </a:bodyPr>
          <a:lstStyle/>
          <a:p>
            <a:pPr algn="ctr"/>
            <a:r>
              <a:rPr lang="en-US" b="1" smtClean="0">
                <a:solidFill>
                  <a:schemeClr val="tx2"/>
                </a:solidFill>
              </a:rPr>
              <a:t>YOUR STUDENT </a:t>
            </a:r>
            <a:r>
              <a:rPr lang="en-US" b="1" dirty="0" smtClean="0">
                <a:solidFill>
                  <a:schemeClr val="tx2"/>
                </a:solidFill>
              </a:rPr>
              <a:t>GETS PHYSICALLY AGGRESSIVE?</a:t>
            </a:r>
            <a:endParaRPr lang="en-US" b="1" dirty="0">
              <a:solidFill>
                <a:schemeClr val="tx2"/>
              </a:solidFill>
            </a:endParaRPr>
          </a:p>
        </p:txBody>
      </p:sp>
      <p:sp>
        <p:nvSpPr>
          <p:cNvPr id="3" name="Content Placeholder 2"/>
          <p:cNvSpPr>
            <a:spLocks noGrp="1"/>
          </p:cNvSpPr>
          <p:nvPr>
            <p:ph idx="1"/>
          </p:nvPr>
        </p:nvSpPr>
        <p:spPr>
          <a:xfrm>
            <a:off x="1887166" y="2621971"/>
            <a:ext cx="10304834" cy="4236029"/>
          </a:xfrm>
        </p:spPr>
        <p:txBody>
          <a:bodyPr>
            <a:normAutofit lnSpcReduction="10000"/>
          </a:bodyPr>
          <a:lstStyle/>
          <a:p>
            <a:r>
              <a:rPr lang="en-US" dirty="0" smtClean="0"/>
              <a:t>If a student becomes physically aggressive, please step away so that you do not get injured.</a:t>
            </a:r>
          </a:p>
          <a:p>
            <a:endParaRPr lang="en-US" dirty="0" smtClean="0"/>
          </a:p>
          <a:p>
            <a:r>
              <a:rPr lang="en-US" dirty="0" smtClean="0"/>
              <a:t>Get help from the teacher immediately.</a:t>
            </a:r>
          </a:p>
          <a:p>
            <a:endParaRPr lang="en-US" dirty="0" smtClean="0"/>
          </a:p>
          <a:p>
            <a:r>
              <a:rPr lang="en-US" dirty="0" smtClean="0"/>
              <a:t>Ask others for help if necessary, but do not leave the student alone.</a:t>
            </a:r>
          </a:p>
          <a:p>
            <a:endParaRPr lang="en-US" dirty="0" smtClean="0"/>
          </a:p>
          <a:p>
            <a:r>
              <a:rPr lang="en-US" dirty="0" smtClean="0"/>
              <a:t>If in an elective class, ask the teacher to call Miss Bushnell or have the teacher stay with the aggressive student while you run back to class to get me.</a:t>
            </a:r>
            <a:endParaRPr lang="en-US" dirty="0"/>
          </a:p>
        </p:txBody>
      </p:sp>
      <p:pic>
        <p:nvPicPr>
          <p:cNvPr id="4" name="Picture 3"/>
          <p:cNvPicPr>
            <a:picLocks noChangeAspect="1"/>
          </p:cNvPicPr>
          <p:nvPr/>
        </p:nvPicPr>
        <p:blipFill>
          <a:blip r:embed="rId2"/>
          <a:stretch>
            <a:fillRect/>
          </a:stretch>
        </p:blipFill>
        <p:spPr>
          <a:xfrm>
            <a:off x="4544844" y="914130"/>
            <a:ext cx="3626390" cy="1707841"/>
          </a:xfrm>
          <a:prstGeom prst="rect">
            <a:avLst/>
          </a:prstGeom>
        </p:spPr>
      </p:pic>
    </p:spTree>
    <p:extLst>
      <p:ext uri="{BB962C8B-B14F-4D97-AF65-F5344CB8AC3E}">
        <p14:creationId xmlns:p14="http://schemas.microsoft.com/office/powerpoint/2010/main" val="324159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284051"/>
          </a:xfrm>
        </p:spPr>
        <p:txBody>
          <a:bodyPr>
            <a:normAutofit/>
          </a:bodyPr>
          <a:lstStyle/>
          <a:p>
            <a:endParaRPr lang="en-US" sz="6000" b="1" dirty="0"/>
          </a:p>
        </p:txBody>
      </p:sp>
      <p:pic>
        <p:nvPicPr>
          <p:cNvPr id="4" name="Content Placeholder 3"/>
          <p:cNvPicPr>
            <a:picLocks noGrp="1" noChangeAspect="1"/>
          </p:cNvPicPr>
          <p:nvPr>
            <p:ph idx="1"/>
          </p:nvPr>
        </p:nvPicPr>
        <p:blipFill>
          <a:blip r:embed="rId2"/>
          <a:stretch>
            <a:fillRect/>
          </a:stretch>
        </p:blipFill>
        <p:spPr>
          <a:xfrm>
            <a:off x="2821021" y="194553"/>
            <a:ext cx="7918315" cy="6358777"/>
          </a:xfrm>
          <a:prstGeom prst="rect">
            <a:avLst/>
          </a:prstGeom>
        </p:spPr>
      </p:pic>
    </p:spTree>
    <p:extLst>
      <p:ext uri="{BB962C8B-B14F-4D97-AF65-F5344CB8AC3E}">
        <p14:creationId xmlns:p14="http://schemas.microsoft.com/office/powerpoint/2010/main" val="1749422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050587"/>
          </a:xfrm>
        </p:spPr>
        <p:txBody>
          <a:bodyPr>
            <a:normAutofit/>
          </a:bodyPr>
          <a:lstStyle/>
          <a:p>
            <a:endParaRPr lang="en-US" sz="6000"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37752" y="136187"/>
            <a:ext cx="7641543" cy="6478622"/>
          </a:xfrm>
          <a:prstGeom prst="rect">
            <a:avLst/>
          </a:prstGeom>
        </p:spPr>
      </p:pic>
    </p:spTree>
    <p:extLst>
      <p:ext uri="{BB962C8B-B14F-4D97-AF65-F5344CB8AC3E}">
        <p14:creationId xmlns:p14="http://schemas.microsoft.com/office/powerpoint/2010/main" val="123400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71216" y="0"/>
            <a:ext cx="7159557" cy="6681504"/>
          </a:xfrm>
          <a:prstGeom prst="rect">
            <a:avLst/>
          </a:prstGeom>
        </p:spPr>
      </p:pic>
      <p:sp>
        <p:nvSpPr>
          <p:cNvPr id="2" name="Title 1"/>
          <p:cNvSpPr>
            <a:spLocks noGrp="1"/>
          </p:cNvSpPr>
          <p:nvPr>
            <p:ph type="title"/>
          </p:nvPr>
        </p:nvSpPr>
        <p:spPr>
          <a:xfrm>
            <a:off x="1484311" y="0"/>
            <a:ext cx="10018713" cy="1050587"/>
          </a:xfrm>
        </p:spPr>
        <p:txBody>
          <a:bodyPr>
            <a:normAutofit/>
          </a:bodyPr>
          <a:lstStyle/>
          <a:p>
            <a:endParaRPr lang="en-US" sz="60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6017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707689" cy="1142714"/>
          </a:xfrm>
        </p:spPr>
        <p:txBody>
          <a:bodyPr>
            <a:noAutofit/>
          </a:bodyPr>
          <a:lstStyle/>
          <a:p>
            <a:r>
              <a:rPr lang="en-US" b="1" u="sng" dirty="0" smtClean="0"/>
              <a:t>2.  LEARN TO ADVOCATE FOR </a:t>
            </a:r>
            <a:br>
              <a:rPr lang="en-US" b="1" u="sng" dirty="0" smtClean="0"/>
            </a:br>
            <a:r>
              <a:rPr lang="en-US" b="1" u="sng" dirty="0" smtClean="0"/>
              <a:t>STUDENTS WITH DISABILITIES</a:t>
            </a:r>
            <a:endParaRPr lang="en-US" b="1" u="sng" dirty="0"/>
          </a:p>
        </p:txBody>
      </p:sp>
      <p:sp>
        <p:nvSpPr>
          <p:cNvPr id="3" name="Content Placeholder 2"/>
          <p:cNvSpPr>
            <a:spLocks noGrp="1"/>
          </p:cNvSpPr>
          <p:nvPr>
            <p:ph idx="1"/>
          </p:nvPr>
        </p:nvSpPr>
        <p:spPr>
          <a:xfrm>
            <a:off x="2295728" y="3151762"/>
            <a:ext cx="9896272" cy="3706238"/>
          </a:xfrm>
        </p:spPr>
        <p:txBody>
          <a:bodyPr>
            <a:normAutofit fontScale="85000" lnSpcReduction="20000"/>
          </a:bodyPr>
          <a:lstStyle/>
          <a:p>
            <a:r>
              <a:rPr lang="en-US" sz="3300" dirty="0" smtClean="0"/>
              <a:t>ADVOCATE means to set </a:t>
            </a:r>
            <a:r>
              <a:rPr lang="en-US" sz="3300" dirty="0"/>
              <a:t>an example to others that people with disabilities have the same right to </a:t>
            </a:r>
            <a:r>
              <a:rPr lang="en-US" sz="3300" dirty="0" smtClean="0"/>
              <a:t>consideration and respect </a:t>
            </a:r>
            <a:r>
              <a:rPr lang="en-US" sz="3300" dirty="0"/>
              <a:t>that all people are given</a:t>
            </a:r>
            <a:r>
              <a:rPr lang="en-US" sz="3300" dirty="0" smtClean="0"/>
              <a:t>.</a:t>
            </a:r>
          </a:p>
          <a:p>
            <a:endParaRPr lang="en-US" sz="3300" dirty="0"/>
          </a:p>
          <a:p>
            <a:r>
              <a:rPr lang="en-US" sz="3300" dirty="0" smtClean="0"/>
              <a:t>How can you be an advocate at our school?</a:t>
            </a:r>
          </a:p>
          <a:p>
            <a:endParaRPr lang="en-US" sz="3300" dirty="0" smtClean="0"/>
          </a:p>
          <a:p>
            <a:r>
              <a:rPr lang="en-US" sz="3300" dirty="0" smtClean="0"/>
              <a:t>Be a good friend inside and outside of the class!  How can you do that?</a:t>
            </a:r>
          </a:p>
          <a:p>
            <a:endParaRPr lang="en-US" sz="4000" dirty="0"/>
          </a:p>
          <a:p>
            <a:endParaRPr lang="en-US" dirty="0"/>
          </a:p>
        </p:txBody>
      </p:sp>
      <p:pic>
        <p:nvPicPr>
          <p:cNvPr id="4" name="Picture 3"/>
          <p:cNvPicPr>
            <a:picLocks noChangeAspect="1"/>
          </p:cNvPicPr>
          <p:nvPr/>
        </p:nvPicPr>
        <p:blipFill>
          <a:blip r:embed="rId2"/>
          <a:stretch>
            <a:fillRect/>
          </a:stretch>
        </p:blipFill>
        <p:spPr>
          <a:xfrm>
            <a:off x="4874503" y="1322963"/>
            <a:ext cx="3530195" cy="1317811"/>
          </a:xfrm>
          <a:prstGeom prst="rect">
            <a:avLst/>
          </a:prstGeom>
        </p:spPr>
      </p:pic>
    </p:spTree>
    <p:extLst>
      <p:ext uri="{BB962C8B-B14F-4D97-AF65-F5344CB8AC3E}">
        <p14:creationId xmlns:p14="http://schemas.microsoft.com/office/powerpoint/2010/main" val="744943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69651"/>
            <a:ext cx="10018713" cy="603116"/>
          </a:xfrm>
        </p:spPr>
        <p:txBody>
          <a:bodyPr>
            <a:noAutofit/>
          </a:bodyPr>
          <a:lstStyle/>
          <a:p>
            <a:r>
              <a:rPr lang="en-US" sz="4800" b="1" u="sng" dirty="0" smtClean="0"/>
              <a:t>3.  LEARN HOW TO INTERACT WITH THE LIFE SKILLS STUDENTS </a:t>
            </a:r>
            <a:endParaRPr lang="en-US" sz="4800" b="1" u="sng" dirty="0"/>
          </a:p>
        </p:txBody>
      </p:sp>
      <p:sp>
        <p:nvSpPr>
          <p:cNvPr id="3" name="Content Placeholder 2"/>
          <p:cNvSpPr>
            <a:spLocks noGrp="1"/>
          </p:cNvSpPr>
          <p:nvPr>
            <p:ph idx="1"/>
          </p:nvPr>
        </p:nvSpPr>
        <p:spPr>
          <a:xfrm>
            <a:off x="1322962" y="2062264"/>
            <a:ext cx="10869038" cy="4795736"/>
          </a:xfrm>
        </p:spPr>
        <p:txBody>
          <a:bodyPr>
            <a:normAutofit/>
          </a:bodyPr>
          <a:lstStyle/>
          <a:p>
            <a:endParaRPr lang="en-US" sz="4800" dirty="0" smtClean="0"/>
          </a:p>
          <a:p>
            <a:r>
              <a:rPr lang="en-US" sz="4300" dirty="0" smtClean="0"/>
              <a:t>Use appropriate language</a:t>
            </a:r>
          </a:p>
          <a:p>
            <a:r>
              <a:rPr lang="en-US" sz="4300" dirty="0" smtClean="0"/>
              <a:t>Verbal praise</a:t>
            </a:r>
          </a:p>
          <a:p>
            <a:r>
              <a:rPr lang="en-US" sz="4300" dirty="0" smtClean="0"/>
              <a:t>Give good directions and precision statements </a:t>
            </a:r>
          </a:p>
          <a:p>
            <a:r>
              <a:rPr lang="en-US" sz="4300" dirty="0" smtClean="0"/>
              <a:t>Communication</a:t>
            </a:r>
          </a:p>
          <a:p>
            <a:endParaRPr lang="en-US" sz="3600" dirty="0" smtClean="0"/>
          </a:p>
          <a:p>
            <a:endParaRPr lang="en-US" sz="3600" dirty="0" smtClean="0"/>
          </a:p>
          <a:p>
            <a:endParaRPr lang="en-US" dirty="0"/>
          </a:p>
        </p:txBody>
      </p:sp>
      <p:pic>
        <p:nvPicPr>
          <p:cNvPr id="5" name="Picture 4"/>
          <p:cNvPicPr>
            <a:picLocks noChangeAspect="1"/>
          </p:cNvPicPr>
          <p:nvPr/>
        </p:nvPicPr>
        <p:blipFill>
          <a:blip r:embed="rId2"/>
          <a:stretch>
            <a:fillRect/>
          </a:stretch>
        </p:blipFill>
        <p:spPr>
          <a:xfrm>
            <a:off x="8372516" y="1833664"/>
            <a:ext cx="2897044" cy="2077126"/>
          </a:xfrm>
          <a:prstGeom prst="rect">
            <a:avLst/>
          </a:prstGeom>
        </p:spPr>
      </p:pic>
    </p:spTree>
    <p:extLst>
      <p:ext uri="{BB962C8B-B14F-4D97-AF65-F5344CB8AC3E}">
        <p14:creationId xmlns:p14="http://schemas.microsoft.com/office/powerpoint/2010/main" val="1574266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06" y="0"/>
            <a:ext cx="9285118" cy="1050587"/>
          </a:xfrm>
        </p:spPr>
        <p:txBody>
          <a:bodyPr>
            <a:normAutofit fontScale="90000"/>
          </a:bodyPr>
          <a:lstStyle/>
          <a:p>
            <a:r>
              <a:rPr lang="en-US" sz="5400" b="1" dirty="0" smtClean="0"/>
              <a:t>USE PERSON FIRST LANGUAGE</a:t>
            </a:r>
            <a:endParaRPr lang="en-US" sz="5400" b="1" dirty="0"/>
          </a:p>
        </p:txBody>
      </p:sp>
      <p:sp>
        <p:nvSpPr>
          <p:cNvPr id="3" name="Content Placeholder 2"/>
          <p:cNvSpPr>
            <a:spLocks noGrp="1"/>
          </p:cNvSpPr>
          <p:nvPr>
            <p:ph idx="1"/>
          </p:nvPr>
        </p:nvSpPr>
        <p:spPr>
          <a:xfrm>
            <a:off x="2217906" y="1478605"/>
            <a:ext cx="9974094" cy="5379395"/>
          </a:xfrm>
        </p:spPr>
        <p:txBody>
          <a:bodyPr>
            <a:normAutofit/>
          </a:bodyPr>
          <a:lstStyle/>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3195229" y="1050587"/>
            <a:ext cx="7330471" cy="5236049"/>
          </a:xfrm>
          <a:prstGeom prst="rect">
            <a:avLst/>
          </a:prstGeom>
        </p:spPr>
      </p:pic>
    </p:spTree>
    <p:extLst>
      <p:ext uri="{BB962C8B-B14F-4D97-AF65-F5344CB8AC3E}">
        <p14:creationId xmlns:p14="http://schemas.microsoft.com/office/powerpoint/2010/main" val="1863456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050587"/>
          </a:xfrm>
        </p:spPr>
        <p:txBody>
          <a:bodyPr>
            <a:noAutofit/>
          </a:bodyPr>
          <a:lstStyle/>
          <a:p>
            <a:r>
              <a:rPr lang="en-US" sz="4800" b="1" dirty="0" smtClean="0"/>
              <a:t>USE APPROPRIATE LANGUAGE</a:t>
            </a:r>
            <a:endParaRPr lang="en-US" sz="4800" b="1" dirty="0"/>
          </a:p>
        </p:txBody>
      </p:sp>
      <p:sp>
        <p:nvSpPr>
          <p:cNvPr id="3" name="Content Placeholder 2"/>
          <p:cNvSpPr>
            <a:spLocks noGrp="1"/>
          </p:cNvSpPr>
          <p:nvPr>
            <p:ph idx="1"/>
          </p:nvPr>
        </p:nvSpPr>
        <p:spPr>
          <a:xfrm>
            <a:off x="2062264" y="1400783"/>
            <a:ext cx="10129736" cy="5233481"/>
          </a:xfrm>
        </p:spPr>
        <p:txBody>
          <a:bodyPr>
            <a:normAutofit/>
          </a:bodyPr>
          <a:lstStyle/>
          <a:p>
            <a:r>
              <a:rPr lang="en-US" dirty="0"/>
              <a:t>Only school appropriate topics should be </a:t>
            </a:r>
            <a:r>
              <a:rPr lang="en-US" dirty="0" smtClean="0"/>
              <a:t>discussed.</a:t>
            </a:r>
            <a:endParaRPr lang="en-US" dirty="0"/>
          </a:p>
          <a:p>
            <a:endParaRPr lang="en-US" dirty="0"/>
          </a:p>
          <a:p>
            <a:r>
              <a:rPr lang="en-US" dirty="0"/>
              <a:t>Do not use the R-word – if said, it may result in you having to drop my </a:t>
            </a:r>
            <a:r>
              <a:rPr lang="en-US" dirty="0" smtClean="0"/>
              <a:t>class.</a:t>
            </a:r>
            <a:endParaRPr lang="en-US" dirty="0"/>
          </a:p>
          <a:p>
            <a:endParaRPr lang="en-US" dirty="0"/>
          </a:p>
          <a:p>
            <a:r>
              <a:rPr lang="en-US" dirty="0"/>
              <a:t>Do not talk negatively about someone, tease, or name call.</a:t>
            </a:r>
          </a:p>
          <a:p>
            <a:endParaRPr lang="en-US" dirty="0"/>
          </a:p>
          <a:p>
            <a:r>
              <a:rPr lang="en-US" dirty="0"/>
              <a:t>Do not gossip about other students from our </a:t>
            </a:r>
            <a:r>
              <a:rPr lang="en-US" dirty="0" smtClean="0"/>
              <a:t>school.</a:t>
            </a:r>
            <a:endParaRPr lang="en-US" dirty="0"/>
          </a:p>
          <a:p>
            <a:endParaRPr lang="en-US" dirty="0"/>
          </a:p>
          <a:p>
            <a:r>
              <a:rPr lang="en-US" dirty="0"/>
              <a:t>We want to make sure our classroom is a positive and happy place to be!</a:t>
            </a:r>
          </a:p>
          <a:p>
            <a:endParaRPr lang="en-US" dirty="0"/>
          </a:p>
        </p:txBody>
      </p:sp>
    </p:spTree>
    <p:extLst>
      <p:ext uri="{BB962C8B-B14F-4D97-AF65-F5344CB8AC3E}">
        <p14:creationId xmlns:p14="http://schemas.microsoft.com/office/powerpoint/2010/main" val="1097274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05838"/>
            <a:ext cx="12192000" cy="1108953"/>
          </a:xfrm>
        </p:spPr>
        <p:txBody>
          <a:bodyPr>
            <a:normAutofit/>
          </a:bodyPr>
          <a:lstStyle/>
          <a:p>
            <a:pPr algn="ctr"/>
            <a:r>
              <a:rPr lang="en-US" sz="6000" b="1" dirty="0" smtClean="0">
                <a:solidFill>
                  <a:srgbClr val="00B0F0"/>
                </a:solidFill>
              </a:rPr>
              <a:t>      </a:t>
            </a:r>
            <a:r>
              <a:rPr lang="en-US" sz="6000" b="1" dirty="0" smtClean="0">
                <a:solidFill>
                  <a:schemeClr val="tx2"/>
                </a:solidFill>
              </a:rPr>
              <a:t>VERBAL </a:t>
            </a:r>
            <a:r>
              <a:rPr lang="en-US" sz="6000" b="1" dirty="0" smtClean="0">
                <a:solidFill>
                  <a:schemeClr val="tx2"/>
                </a:solidFill>
              </a:rPr>
              <a:t>PRAISE</a:t>
            </a:r>
            <a:endParaRPr lang="en-US" sz="6000" b="1" dirty="0">
              <a:solidFill>
                <a:schemeClr val="tx2"/>
              </a:solidFill>
            </a:endParaRPr>
          </a:p>
        </p:txBody>
      </p:sp>
      <p:sp>
        <p:nvSpPr>
          <p:cNvPr id="3" name="Content Placeholder 2"/>
          <p:cNvSpPr>
            <a:spLocks noGrp="1"/>
          </p:cNvSpPr>
          <p:nvPr>
            <p:ph idx="1"/>
          </p:nvPr>
        </p:nvSpPr>
        <p:spPr>
          <a:xfrm>
            <a:off x="1867711" y="2194560"/>
            <a:ext cx="10324288" cy="4663440"/>
          </a:xfrm>
        </p:spPr>
        <p:txBody>
          <a:bodyPr>
            <a:normAutofit/>
          </a:bodyPr>
          <a:lstStyle/>
          <a:p>
            <a:r>
              <a:rPr lang="en-US" b="1" u="sng" dirty="0" smtClean="0">
                <a:solidFill>
                  <a:schemeClr val="tx2"/>
                </a:solidFill>
              </a:rPr>
              <a:t>IMMEDIATE</a:t>
            </a:r>
            <a:r>
              <a:rPr lang="en-US" b="1" dirty="0" smtClean="0">
                <a:solidFill>
                  <a:schemeClr val="tx2"/>
                </a:solidFill>
              </a:rPr>
              <a:t> </a:t>
            </a:r>
            <a:r>
              <a:rPr lang="en-US" dirty="0" smtClean="0">
                <a:solidFill>
                  <a:schemeClr val="tx2"/>
                </a:solidFill>
              </a:rPr>
              <a:t>= </a:t>
            </a:r>
            <a:r>
              <a:rPr lang="en-US" dirty="0">
                <a:solidFill>
                  <a:schemeClr val="tx2"/>
                </a:solidFill>
              </a:rPr>
              <a:t>P</a:t>
            </a:r>
            <a:r>
              <a:rPr lang="en-US" dirty="0" smtClean="0">
                <a:solidFill>
                  <a:schemeClr val="tx2"/>
                </a:solidFill>
              </a:rPr>
              <a:t>raise </a:t>
            </a:r>
            <a:r>
              <a:rPr lang="en-US" dirty="0" smtClean="0">
                <a:solidFill>
                  <a:schemeClr val="tx2"/>
                </a:solidFill>
              </a:rPr>
              <a:t>them right after they do something good.</a:t>
            </a:r>
          </a:p>
          <a:p>
            <a:endParaRPr lang="en-US" dirty="0" smtClean="0">
              <a:solidFill>
                <a:schemeClr val="tx2"/>
              </a:solidFill>
            </a:endParaRPr>
          </a:p>
          <a:p>
            <a:r>
              <a:rPr lang="en-US" b="1" u="sng" dirty="0" smtClean="0">
                <a:solidFill>
                  <a:schemeClr val="tx2"/>
                </a:solidFill>
              </a:rPr>
              <a:t>SPECIFIC</a:t>
            </a:r>
            <a:r>
              <a:rPr lang="en-US" dirty="0" smtClean="0">
                <a:solidFill>
                  <a:schemeClr val="tx2"/>
                </a:solidFill>
              </a:rPr>
              <a:t> = Tie it to what they are doing.  “Good job sitting in your seat!”</a:t>
            </a:r>
          </a:p>
          <a:p>
            <a:endParaRPr lang="en-US" dirty="0" smtClean="0">
              <a:solidFill>
                <a:schemeClr val="tx2"/>
              </a:solidFill>
            </a:endParaRPr>
          </a:p>
          <a:p>
            <a:r>
              <a:rPr lang="en-US" b="1" u="sng" dirty="0" smtClean="0">
                <a:solidFill>
                  <a:schemeClr val="tx2"/>
                </a:solidFill>
              </a:rPr>
              <a:t>VARY</a:t>
            </a:r>
            <a:r>
              <a:rPr lang="en-US" dirty="0" smtClean="0">
                <a:solidFill>
                  <a:schemeClr val="tx2"/>
                </a:solidFill>
              </a:rPr>
              <a:t> = Switch up the things you say</a:t>
            </a:r>
            <a:r>
              <a:rPr lang="en-US" dirty="0" smtClean="0">
                <a:solidFill>
                  <a:schemeClr val="tx2"/>
                </a:solidFill>
              </a:rPr>
              <a:t>.  </a:t>
            </a:r>
            <a:r>
              <a:rPr lang="en-US" dirty="0" smtClean="0">
                <a:solidFill>
                  <a:schemeClr val="tx2"/>
                </a:solidFill>
              </a:rPr>
              <a:t>“Thank you for doing your work .”  “Awesome job on your reading test.”  </a:t>
            </a:r>
          </a:p>
          <a:p>
            <a:endParaRPr lang="en-US" dirty="0" smtClean="0">
              <a:solidFill>
                <a:schemeClr val="tx2"/>
              </a:solidFill>
            </a:endParaRPr>
          </a:p>
          <a:p>
            <a:r>
              <a:rPr lang="en-US" b="1" u="sng" dirty="0" smtClean="0">
                <a:solidFill>
                  <a:schemeClr val="tx2"/>
                </a:solidFill>
              </a:rPr>
              <a:t>SINCERE</a:t>
            </a:r>
            <a:r>
              <a:rPr lang="en-US" dirty="0" smtClean="0">
                <a:solidFill>
                  <a:schemeClr val="tx2"/>
                </a:solidFill>
              </a:rPr>
              <a:t> = Be excited </a:t>
            </a:r>
            <a:r>
              <a:rPr lang="en-US" dirty="0" smtClean="0"/>
              <a:t>and </a:t>
            </a:r>
            <a:r>
              <a:rPr lang="en-US" dirty="0" smtClean="0"/>
              <a:t>mean </a:t>
            </a:r>
            <a:r>
              <a:rPr lang="en-US" dirty="0" smtClean="0"/>
              <a:t>what you say.</a:t>
            </a:r>
          </a:p>
        </p:txBody>
      </p:sp>
      <p:pic>
        <p:nvPicPr>
          <p:cNvPr id="4" name="Picture 3"/>
          <p:cNvPicPr>
            <a:picLocks noChangeAspect="1"/>
          </p:cNvPicPr>
          <p:nvPr/>
        </p:nvPicPr>
        <p:blipFill>
          <a:blip r:embed="rId2"/>
          <a:stretch>
            <a:fillRect/>
          </a:stretch>
        </p:blipFill>
        <p:spPr>
          <a:xfrm>
            <a:off x="9765293" y="254780"/>
            <a:ext cx="1710427" cy="1648625"/>
          </a:xfrm>
          <a:prstGeom prst="rect">
            <a:avLst/>
          </a:prstGeom>
        </p:spPr>
      </p:pic>
      <p:pic>
        <p:nvPicPr>
          <p:cNvPr id="5" name="Picture 4"/>
          <p:cNvPicPr>
            <a:picLocks noChangeAspect="1"/>
          </p:cNvPicPr>
          <p:nvPr/>
        </p:nvPicPr>
        <p:blipFill>
          <a:blip r:embed="rId2"/>
          <a:stretch>
            <a:fillRect/>
          </a:stretch>
        </p:blipFill>
        <p:spPr>
          <a:xfrm>
            <a:off x="1614790" y="216546"/>
            <a:ext cx="1710427" cy="1648625"/>
          </a:xfrm>
          <a:prstGeom prst="rect">
            <a:avLst/>
          </a:prstGeom>
        </p:spPr>
      </p:pic>
    </p:spTree>
    <p:extLst>
      <p:ext uri="{BB962C8B-B14F-4D97-AF65-F5344CB8AC3E}">
        <p14:creationId xmlns:p14="http://schemas.microsoft.com/office/powerpoint/2010/main" val="697382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7255</TotalTime>
  <Words>2659</Words>
  <Application>Microsoft Macintosh PowerPoint</Application>
  <PresentationFormat>Widescreen</PresentationFormat>
  <Paragraphs>368</Paragraphs>
  <Slides>49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Calibri</vt:lpstr>
      <vt:lpstr>Cambria</vt:lpstr>
      <vt:lpstr>Chalkboard</vt:lpstr>
      <vt:lpstr>Corbel</vt:lpstr>
      <vt:lpstr>ＭＳ 明朝</vt:lpstr>
      <vt:lpstr>Times New Roman</vt:lpstr>
      <vt:lpstr>Arial</vt:lpstr>
      <vt:lpstr>Parallax</vt:lpstr>
      <vt:lpstr>   Peer Tutor Training Frontier Middle School</vt:lpstr>
      <vt:lpstr>During your time as a peer tutor, you will…</vt:lpstr>
      <vt:lpstr>1.  BECOME MORE AWARE OF  VARIOUS DISABILITIES</vt:lpstr>
      <vt:lpstr>What is a disability?</vt:lpstr>
      <vt:lpstr>2.  LEARN TO ADVOCATE FOR  STUDENTS WITH DISABILITIES</vt:lpstr>
      <vt:lpstr>3.  LEARN HOW TO INTERACT WITH THE LIFE SKILLS STUDENTS </vt:lpstr>
      <vt:lpstr>USE PERSON FIRST LANGUAGE</vt:lpstr>
      <vt:lpstr>USE APPROPRIATE LANGUAGE</vt:lpstr>
      <vt:lpstr>      VERBAL PRAISE</vt:lpstr>
      <vt:lpstr>GIVE GOOD DIRECTIONS</vt:lpstr>
      <vt:lpstr>PowerPoint Presentation</vt:lpstr>
      <vt:lpstr>PRECISION REQUESTS</vt:lpstr>
      <vt:lpstr>COMMUNICATION</vt:lpstr>
      <vt:lpstr>PowerPoint Presentation</vt:lpstr>
      <vt:lpstr>PowerPoint Presentation</vt:lpstr>
      <vt:lpstr>Communication Video – Mr. Vance</vt:lpstr>
      <vt:lpstr>PEER TUTOR SCHEDULE &amp; ROUTINE</vt:lpstr>
      <vt:lpstr>ULTIMATE GOAL OF THE  LIFE SKILLS PROGRAM</vt:lpstr>
      <vt:lpstr>         INDEPENDENCE</vt:lpstr>
      <vt:lpstr>TEACHING PROCEDURE</vt:lpstr>
      <vt:lpstr>PowerPoint Presentation</vt:lpstr>
      <vt:lpstr>STAYING IN THE  LIFE SKILLS CLASS?</vt:lpstr>
      <vt:lpstr>STARTER ACTIVITY</vt:lpstr>
      <vt:lpstr>GROUP LESSON</vt:lpstr>
      <vt:lpstr>GOAL TIME</vt:lpstr>
      <vt:lpstr>PROMPTING</vt:lpstr>
      <vt:lpstr>           PROMPTING STEPS</vt:lpstr>
      <vt:lpstr>            DATA COLLECTION</vt:lpstr>
      <vt:lpstr>TAKING A STUDENT TO AN  ELECTIVE CLASS?</vt:lpstr>
      <vt:lpstr>PowerPoint Presentation</vt:lpstr>
      <vt:lpstr>  HOMEWORK FROM ELECTIVE CLASSES</vt:lpstr>
      <vt:lpstr>TRACKERS</vt:lpstr>
      <vt:lpstr>CLASSROOM RULES – TRACKER!!!</vt:lpstr>
      <vt:lpstr>FREE TIME</vt:lpstr>
      <vt:lpstr>FIELD TRIPS</vt:lpstr>
      <vt:lpstr>EXCEPTIONAL PEER TUTORS…</vt:lpstr>
      <vt:lpstr>PowerPoint Presentation</vt:lpstr>
      <vt:lpstr>FREQUENTLY ASKED QUESTIONS  What should you do if…</vt:lpstr>
      <vt:lpstr>YOUR STUDENT IS ABSENT?</vt:lpstr>
      <vt:lpstr>YOUR STUDENT NEEDS TO GO  TO THE RESTROOM?</vt:lpstr>
      <vt:lpstr>YOUR STUDENT FEELS SICK?</vt:lpstr>
      <vt:lpstr>SOMEONE MAKES FUN OF YOUR STUDENT?</vt:lpstr>
      <vt:lpstr>THE WORK IS TOO HARD FOR YOUR STUDENT IN AN ELECTIVE CLASS?</vt:lpstr>
      <vt:lpstr>YOU FEEL UNCOMFORTABLE  WORKING WITH A SPECIFIC STUDENT?</vt:lpstr>
      <vt:lpstr>YOUR STUDENT WON’T  FOLLOW DIRECTIONS?</vt:lpstr>
      <vt:lpstr>YOUR STUDENT GETS PHYSICALLY AGGRESSIVE?</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TUTOR TRAINING!</dc:title>
  <dc:creator>Microsoft Office User</dc:creator>
  <cp:lastModifiedBy>Microsoft Office User</cp:lastModifiedBy>
  <cp:revision>141</cp:revision>
  <dcterms:created xsi:type="dcterms:W3CDTF">2017-07-26T18:38:03Z</dcterms:created>
  <dcterms:modified xsi:type="dcterms:W3CDTF">2017-08-03T04:54:00Z</dcterms:modified>
</cp:coreProperties>
</file>